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8" r:id="rId3"/>
    <p:sldMasterId id="2147483709" r:id="rId4"/>
    <p:sldMasterId id="2147483710" r:id="rId5"/>
    <p:sldMasterId id="2147483711" r:id="rId6"/>
    <p:sldMasterId id="2147483712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</p:sldIdLst>
  <p:sldSz cy="5143500" cx="9144000"/>
  <p:notesSz cx="7772400" cy="10058400"/>
  <p:embeddedFontLst>
    <p:embeddedFont>
      <p:font typeface="Sniglet"/>
      <p:regular r:id="rId24"/>
    </p:embeddedFont>
    <p:embeddedFont>
      <p:font typeface="Walter Turncoat"/>
      <p:regular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font" Target="fonts/Sniglet-regular.fntdata"/><Relationship Id="rId23" Type="http://schemas.openxmlformats.org/officeDocument/2006/relationships/slide" Target="slides/slide15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1.xml"/><Relationship Id="rId25" Type="http://schemas.openxmlformats.org/officeDocument/2006/relationships/font" Target="fonts/WalterTurncoat-regular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slideMaster" Target="slideMasters/slideMaster5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0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3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0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0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1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1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1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5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15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5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6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7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7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8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8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9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9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1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3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2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2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4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4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2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6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2" name="Google Shape;102;p26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26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26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9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0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31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31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3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34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34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3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35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6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36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36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7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37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7" name="Google Shape;147;p38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38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38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9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39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39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39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39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39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41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5" name="Google Shape;165;p41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43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4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6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47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0" name="Google Shape;180;p47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1" name="Google Shape;181;p47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4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5" name="Google Shape;185;p48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6" name="Google Shape;186;p48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49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0" name="Google Shape;190;p4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1" name="Google Shape;191;p49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5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50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5" name="Google Shape;195;p50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5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9" name="Google Shape;199;p51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0" name="Google Shape;200;p51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1" name="Google Shape;201;p51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52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5" name="Google Shape;205;p52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6" name="Google Shape;206;p52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7" name="Google Shape;207;p52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8" name="Google Shape;208;p52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9" name="Google Shape;209;p52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55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5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57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3" name="Google Shape;223;p57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9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6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6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1" name="Google Shape;231;p60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2" name="Google Shape;232;p60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6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61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6" name="Google Shape;236;p61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7" name="Google Shape;237;p61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6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1" name="Google Shape;241;p6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2" name="Google Shape;242;p62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6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63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6" name="Google Shape;246;p63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6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6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0" name="Google Shape;250;p64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1" name="Google Shape;251;p64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2" name="Google Shape;252;p64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6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65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6" name="Google Shape;256;p65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7" name="Google Shape;257;p65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8" name="Google Shape;258;p65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9" name="Google Shape;259;p65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0" name="Google Shape;260;p65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5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4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59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theme" Target="../theme/theme6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9" name="Google Shape;109;p27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</p:sldLayoutIdLst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0"/>
          <p:cNvSpPr txBox="1"/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0" name="Google Shape;160;p40"/>
          <p:cNvSpPr txBox="1"/>
          <p:nvPr>
            <p:ph idx="1"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40"/>
          <p:cNvSpPr txBox="1"/>
          <p:nvPr>
            <p:ph idx="2"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2" name="Google Shape;212;p53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</p:sldLayoutIdLst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Relationship Id="rId4" Type="http://schemas.openxmlformats.org/officeDocument/2006/relationships/image" Target="../media/image21.jpg"/><Relationship Id="rId5" Type="http://schemas.openxmlformats.org/officeDocument/2006/relationships/image" Target="../media/image2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2.xml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2.xml"/><Relationship Id="rId4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17.png"/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9" Type="http://schemas.openxmlformats.org/officeDocument/2006/relationships/image" Target="../media/image5.png"/><Relationship Id="rId5" Type="http://schemas.openxmlformats.org/officeDocument/2006/relationships/image" Target="../media/image18.png"/><Relationship Id="rId6" Type="http://schemas.openxmlformats.org/officeDocument/2006/relationships/image" Target="../media/image7.jpg"/><Relationship Id="rId7" Type="http://schemas.openxmlformats.org/officeDocument/2006/relationships/image" Target="../media/image22.png"/><Relationship Id="rId8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6"/>
          <p:cNvSpPr/>
          <p:nvPr/>
        </p:nvSpPr>
        <p:spPr>
          <a:xfrm>
            <a:off x="1822680" y="1202400"/>
            <a:ext cx="5131370" cy="7800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Prepared by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66"/>
          <p:cNvSpPr/>
          <p:nvPr/>
        </p:nvSpPr>
        <p:spPr>
          <a:xfrm>
            <a:off x="1715226" y="2783568"/>
            <a:ext cx="2392808" cy="131176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FFF00"/>
                </a:solidFill>
                <a:latin typeface="Sniglet"/>
                <a:ea typeface="Sniglet"/>
                <a:cs typeface="Sniglet"/>
                <a:sym typeface="Sniglet"/>
              </a:rPr>
              <a:t>Sk. Azraf Sami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Dept. of CSE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Roll: 1907115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66"/>
          <p:cNvSpPr/>
          <p:nvPr/>
        </p:nvSpPr>
        <p:spPr>
          <a:xfrm>
            <a:off x="1337024" y="3003571"/>
            <a:ext cx="600480" cy="636120"/>
          </a:xfrm>
          <a:custGeom>
            <a:rect b="b" l="l" r="r" t="t"/>
            <a:pathLst>
              <a:path extrusionOk="0" h="16620" w="15695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68" name="Google Shape;268;p66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000" u="none" cap="none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66"/>
          <p:cNvSpPr/>
          <p:nvPr/>
        </p:nvSpPr>
        <p:spPr>
          <a:xfrm>
            <a:off x="4844520" y="1747117"/>
            <a:ext cx="1440720" cy="101160"/>
          </a:xfrm>
          <a:custGeom>
            <a:rect b="b" l="l" r="r" t="t"/>
            <a:pathLst>
              <a:path extrusionOk="0" h="2831" w="27831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112" y="341308"/>
            <a:ext cx="413866" cy="469688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66"/>
          <p:cNvSpPr txBox="1"/>
          <p:nvPr/>
        </p:nvSpPr>
        <p:spPr>
          <a:xfrm>
            <a:off x="1250697" y="335705"/>
            <a:ext cx="718764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Khulna University of Engineering &amp; Technology</a:t>
            </a:r>
            <a:endParaRPr/>
          </a:p>
        </p:txBody>
      </p:sp>
      <p:sp>
        <p:nvSpPr>
          <p:cNvPr id="272" name="Google Shape;272;p66"/>
          <p:cNvSpPr/>
          <p:nvPr/>
        </p:nvSpPr>
        <p:spPr>
          <a:xfrm>
            <a:off x="5280376" y="2997796"/>
            <a:ext cx="600480" cy="636120"/>
          </a:xfrm>
          <a:custGeom>
            <a:rect b="b" l="l" r="r" t="t"/>
            <a:pathLst>
              <a:path extrusionOk="0" h="16620" w="15695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73" name="Google Shape;273;p66"/>
          <p:cNvSpPr/>
          <p:nvPr/>
        </p:nvSpPr>
        <p:spPr>
          <a:xfrm>
            <a:off x="5664692" y="2783568"/>
            <a:ext cx="2392808" cy="131176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00"/>
                </a:solidFill>
                <a:latin typeface="Sniglet"/>
                <a:ea typeface="Sniglet"/>
                <a:cs typeface="Sniglet"/>
                <a:sym typeface="Sniglet"/>
              </a:rPr>
              <a:t>Prottoy Roy</a:t>
            </a:r>
            <a:endParaRPr b="0" sz="2000" strike="noStrike">
              <a:solidFill>
                <a:srgbClr val="FFFF00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Dept. of CSE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Roll: 1907025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36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66"/>
          <p:cNvSpPr txBox="1"/>
          <p:nvPr/>
        </p:nvSpPr>
        <p:spPr>
          <a:xfrm>
            <a:off x="3769936" y="1896532"/>
            <a:ext cx="142447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Group - </a:t>
            </a:r>
            <a:r>
              <a:rPr lang="en-US" sz="1800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rPr>
              <a:t>55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75"/>
          <p:cNvSpPr/>
          <p:nvPr/>
        </p:nvSpPr>
        <p:spPr>
          <a:xfrm>
            <a:off x="1269714" y="3487524"/>
            <a:ext cx="6877196" cy="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Three stages, each shifting 60 degrees, is usually enough. You can have four or more, but there is no advantages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b="0" sz="2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75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75"/>
          <p:cNvSpPr/>
          <p:nvPr/>
        </p:nvSpPr>
        <p:spPr>
          <a:xfrm>
            <a:off x="4034118" y="511379"/>
            <a:ext cx="536982" cy="533649"/>
          </a:xfrm>
          <a:custGeom>
            <a:rect b="b" l="l" r="r" t="t"/>
            <a:pathLst>
              <a:path extrusionOk="0" h="16620" w="15695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47" name="Google Shape;447;p75"/>
          <p:cNvSpPr txBox="1"/>
          <p:nvPr/>
        </p:nvSpPr>
        <p:spPr>
          <a:xfrm rot="466960">
            <a:off x="4320214" y="130483"/>
            <a:ext cx="53698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4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??</a:t>
            </a:r>
            <a:endParaRPr/>
          </a:p>
        </p:txBody>
      </p:sp>
      <p:sp>
        <p:nvSpPr>
          <p:cNvPr id="448" name="Google Shape;448;p75"/>
          <p:cNvSpPr txBox="1"/>
          <p:nvPr/>
        </p:nvSpPr>
        <p:spPr>
          <a:xfrm>
            <a:off x="1216143" y="1279088"/>
            <a:ext cx="687721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Why do we need three RC networks for a phase shift oscillator? Can’t be two or four? </a:t>
            </a:r>
            <a:endParaRPr/>
          </a:p>
        </p:txBody>
      </p:sp>
      <p:grpSp>
        <p:nvGrpSpPr>
          <p:cNvPr id="449" name="Google Shape;449;p75"/>
          <p:cNvGrpSpPr/>
          <p:nvPr/>
        </p:nvGrpSpPr>
        <p:grpSpPr>
          <a:xfrm>
            <a:off x="304778" y="1997441"/>
            <a:ext cx="827717" cy="290880"/>
            <a:chOff x="1718640" y="1203840"/>
            <a:chExt cx="1009440" cy="290880"/>
          </a:xfrm>
        </p:grpSpPr>
        <p:sp>
          <p:nvSpPr>
            <p:cNvPr id="450" name="Google Shape;450;p75"/>
            <p:cNvSpPr/>
            <p:nvPr/>
          </p:nvSpPr>
          <p:spPr>
            <a:xfrm>
              <a:off x="1718640" y="1346760"/>
              <a:ext cx="916200" cy="91440"/>
            </a:xfrm>
            <a:custGeom>
              <a:rect b="b" l="l" r="r" t="t"/>
              <a:pathLst>
                <a:path extrusionOk="0" h="2831" w="27831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451" name="Google Shape;451;p75"/>
            <p:cNvSpPr/>
            <p:nvPr/>
          </p:nvSpPr>
          <p:spPr>
            <a:xfrm>
              <a:off x="2493360" y="1203840"/>
              <a:ext cx="234720" cy="290880"/>
            </a:xfrm>
            <a:custGeom>
              <a:rect b="b" l="l" r="r" t="t"/>
              <a:pathLst>
                <a:path extrusionOk="0" h="8869" w="7171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452" name="Google Shape;452;p75"/>
          <p:cNvSpPr/>
          <p:nvPr/>
        </p:nvSpPr>
        <p:spPr>
          <a:xfrm>
            <a:off x="7693566" y="3840804"/>
            <a:ext cx="361440" cy="361800"/>
          </a:xfrm>
          <a:custGeom>
            <a:rect b="b" l="l" r="r" t="t"/>
            <a:pathLst>
              <a:path extrusionOk="0" h="16644" w="1662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53" name="Google Shape;453;p75"/>
          <p:cNvSpPr/>
          <p:nvPr/>
        </p:nvSpPr>
        <p:spPr>
          <a:xfrm>
            <a:off x="7707486" y="3031782"/>
            <a:ext cx="363960" cy="372600"/>
          </a:xfrm>
          <a:custGeom>
            <a:rect b="b" l="l" r="r" t="t"/>
            <a:pathLst>
              <a:path extrusionOk="0" h="17131" w="16741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454" name="Google Shape;454;p75"/>
          <p:cNvSpPr txBox="1"/>
          <p:nvPr/>
        </p:nvSpPr>
        <p:spPr>
          <a:xfrm>
            <a:off x="1278297" y="1994168"/>
            <a:ext cx="642918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The theoretical maximum phase shift you can get with an RC network is 90 degrees, but I need 180 degrees phase shift.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/>
          </a:p>
        </p:txBody>
      </p:sp>
      <p:sp>
        <p:nvSpPr>
          <p:cNvPr id="455" name="Google Shape;455;p75"/>
          <p:cNvSpPr txBox="1"/>
          <p:nvPr/>
        </p:nvSpPr>
        <p:spPr>
          <a:xfrm>
            <a:off x="1269714" y="2740846"/>
            <a:ext cx="669573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So, you need at least two of them, but in practice the loop gain would be zero with such a system so nothing would be happen. </a:t>
            </a:r>
            <a:endParaRPr/>
          </a:p>
        </p:txBody>
      </p:sp>
      <p:sp>
        <p:nvSpPr>
          <p:cNvPr id="456" name="Google Shape;456;p75"/>
          <p:cNvSpPr/>
          <p:nvPr/>
        </p:nvSpPr>
        <p:spPr>
          <a:xfrm>
            <a:off x="7284700" y="2283652"/>
            <a:ext cx="363960" cy="372600"/>
          </a:xfrm>
          <a:custGeom>
            <a:rect b="b" l="l" r="r" t="t"/>
            <a:pathLst>
              <a:path extrusionOk="0" h="17131" w="16741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6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76"/>
          <p:cNvSpPr/>
          <p:nvPr/>
        </p:nvSpPr>
        <p:spPr>
          <a:xfrm>
            <a:off x="4034118" y="511379"/>
            <a:ext cx="536982" cy="533649"/>
          </a:xfrm>
          <a:custGeom>
            <a:rect b="b" l="l" r="r" t="t"/>
            <a:pathLst>
              <a:path extrusionOk="0" h="16620" w="15695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63" name="Google Shape;463;p76"/>
          <p:cNvSpPr txBox="1"/>
          <p:nvPr/>
        </p:nvSpPr>
        <p:spPr>
          <a:xfrm rot="466960">
            <a:off x="4320214" y="130483"/>
            <a:ext cx="53698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4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??</a:t>
            </a:r>
            <a:endParaRPr/>
          </a:p>
        </p:txBody>
      </p:sp>
      <p:sp>
        <p:nvSpPr>
          <p:cNvPr id="464" name="Google Shape;464;p76"/>
          <p:cNvSpPr txBox="1"/>
          <p:nvPr/>
        </p:nvSpPr>
        <p:spPr>
          <a:xfrm>
            <a:off x="984779" y="1136423"/>
            <a:ext cx="687721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In RC phase shift oscillator, amplifier circuit is used, but why is the output not amplified (magnitude)? </a:t>
            </a:r>
            <a:endParaRPr/>
          </a:p>
        </p:txBody>
      </p:sp>
      <p:grpSp>
        <p:nvGrpSpPr>
          <p:cNvPr id="465" name="Google Shape;465;p76"/>
          <p:cNvGrpSpPr/>
          <p:nvPr/>
        </p:nvGrpSpPr>
        <p:grpSpPr>
          <a:xfrm>
            <a:off x="218807" y="1879374"/>
            <a:ext cx="827717" cy="290880"/>
            <a:chOff x="1718640" y="1203840"/>
            <a:chExt cx="1009440" cy="290880"/>
          </a:xfrm>
        </p:grpSpPr>
        <p:sp>
          <p:nvSpPr>
            <p:cNvPr id="466" name="Google Shape;466;p76"/>
            <p:cNvSpPr/>
            <p:nvPr/>
          </p:nvSpPr>
          <p:spPr>
            <a:xfrm>
              <a:off x="1718640" y="1346760"/>
              <a:ext cx="916200" cy="91440"/>
            </a:xfrm>
            <a:custGeom>
              <a:rect b="b" l="l" r="r" t="t"/>
              <a:pathLst>
                <a:path extrusionOk="0" h="2831" w="27831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467" name="Google Shape;467;p76"/>
            <p:cNvSpPr/>
            <p:nvPr/>
          </p:nvSpPr>
          <p:spPr>
            <a:xfrm>
              <a:off x="2493360" y="1203840"/>
              <a:ext cx="234720" cy="290880"/>
            </a:xfrm>
            <a:custGeom>
              <a:rect b="b" l="l" r="r" t="t"/>
              <a:pathLst>
                <a:path extrusionOk="0" h="8869" w="7171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468" name="Google Shape;468;p76"/>
          <p:cNvSpPr txBox="1"/>
          <p:nvPr/>
        </p:nvSpPr>
        <p:spPr>
          <a:xfrm>
            <a:off x="1036262" y="1858373"/>
            <a:ext cx="642918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It mainly depends on the modulus of Aβ,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                             where, A = voltage gain without feedback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                              and β = feedback factor  </a:t>
            </a:r>
            <a:endParaRPr/>
          </a:p>
        </p:txBody>
      </p:sp>
      <p:pic>
        <p:nvPicPr>
          <p:cNvPr id="469" name="Google Shape;469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1781" y="3029767"/>
            <a:ext cx="2118839" cy="1263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88775" y="3023784"/>
            <a:ext cx="2223494" cy="1248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7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01096" y="3023784"/>
            <a:ext cx="2288845" cy="1156368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76"/>
          <p:cNvSpPr txBox="1"/>
          <p:nvPr/>
        </p:nvSpPr>
        <p:spPr>
          <a:xfrm>
            <a:off x="362293" y="4293420"/>
            <a:ext cx="211883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Exponentially-Decaying-Oscillations</a:t>
            </a:r>
            <a:endParaRPr/>
          </a:p>
        </p:txBody>
      </p:sp>
      <p:sp>
        <p:nvSpPr>
          <p:cNvPr id="473" name="Google Shape;473;p76"/>
          <p:cNvSpPr txBox="1"/>
          <p:nvPr/>
        </p:nvSpPr>
        <p:spPr>
          <a:xfrm>
            <a:off x="854059" y="2716287"/>
            <a:ext cx="99770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|Aβ| &lt; 1</a:t>
            </a:r>
            <a:endParaRPr/>
          </a:p>
        </p:txBody>
      </p:sp>
      <p:sp>
        <p:nvSpPr>
          <p:cNvPr id="474" name="Google Shape;474;p76"/>
          <p:cNvSpPr txBox="1"/>
          <p:nvPr/>
        </p:nvSpPr>
        <p:spPr>
          <a:xfrm>
            <a:off x="3116515" y="4252627"/>
            <a:ext cx="211883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Growing-Type-of-Oscillations</a:t>
            </a:r>
            <a:endParaRPr/>
          </a:p>
        </p:txBody>
      </p:sp>
      <p:sp>
        <p:nvSpPr>
          <p:cNvPr id="475" name="Google Shape;475;p76"/>
          <p:cNvSpPr txBox="1"/>
          <p:nvPr/>
        </p:nvSpPr>
        <p:spPr>
          <a:xfrm>
            <a:off x="3620022" y="2716287"/>
            <a:ext cx="99770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|Aβ| &gt; 1</a:t>
            </a:r>
            <a:endParaRPr/>
          </a:p>
        </p:txBody>
      </p:sp>
      <p:sp>
        <p:nvSpPr>
          <p:cNvPr id="476" name="Google Shape;476;p76"/>
          <p:cNvSpPr txBox="1"/>
          <p:nvPr/>
        </p:nvSpPr>
        <p:spPr>
          <a:xfrm>
            <a:off x="6638061" y="2716287"/>
            <a:ext cx="99770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|Aβ| = 1</a:t>
            </a:r>
            <a:endParaRPr/>
          </a:p>
        </p:txBody>
      </p:sp>
      <p:sp>
        <p:nvSpPr>
          <p:cNvPr id="477" name="Google Shape;477;p76"/>
          <p:cNvSpPr txBox="1"/>
          <p:nvPr/>
        </p:nvSpPr>
        <p:spPr>
          <a:xfrm>
            <a:off x="5970226" y="4226039"/>
            <a:ext cx="211883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Sustained-Oscillations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7"/>
          <p:cNvSpPr/>
          <p:nvPr/>
        </p:nvSpPr>
        <p:spPr>
          <a:xfrm>
            <a:off x="542520" y="1771381"/>
            <a:ext cx="3399389" cy="134065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From Circuit: </a:t>
            </a: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		V</a:t>
            </a:r>
            <a:r>
              <a:rPr b="0" lang="en-US" sz="800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c</a:t>
            </a:r>
            <a:r>
              <a:rPr b="0" lang="en-US" sz="1600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</a:t>
            </a: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= 2.0 V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		V</a:t>
            </a:r>
            <a:r>
              <a:rPr lang="en-US" sz="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B   </a:t>
            </a: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= 1.2 V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		V</a:t>
            </a:r>
            <a:r>
              <a:rPr lang="en-US" sz="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E</a:t>
            </a: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= 0.8 V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		</a:t>
            </a:r>
            <a:endParaRPr/>
          </a:p>
        </p:txBody>
      </p:sp>
      <p:sp>
        <p:nvSpPr>
          <p:cNvPr id="483" name="Google Shape;483;p77"/>
          <p:cNvSpPr/>
          <p:nvPr/>
        </p:nvSpPr>
        <p:spPr>
          <a:xfrm>
            <a:off x="-6120" y="968040"/>
            <a:ext cx="9154080" cy="8557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600" strike="noStrik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Experimental Data</a:t>
            </a:r>
            <a:endParaRPr/>
          </a:p>
        </p:txBody>
      </p:sp>
      <p:sp>
        <p:nvSpPr>
          <p:cNvPr id="484" name="Google Shape;484;p77"/>
          <p:cNvSpPr/>
          <p:nvPr/>
        </p:nvSpPr>
        <p:spPr>
          <a:xfrm>
            <a:off x="4374000" y="1932480"/>
            <a:ext cx="4227478" cy="275436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865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sp>
        <p:nvSpPr>
          <p:cNvPr id="485" name="Google Shape;485;p77"/>
          <p:cNvSpPr/>
          <p:nvPr/>
        </p:nvSpPr>
        <p:spPr>
          <a:xfrm>
            <a:off x="4141800" y="281160"/>
            <a:ext cx="786960" cy="803520"/>
          </a:xfrm>
          <a:custGeom>
            <a:rect b="b" l="l" r="r" t="t"/>
            <a:pathLst>
              <a:path extrusionOk="0" h="69056" w="67641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77"/>
          <p:cNvSpPr/>
          <p:nvPr/>
        </p:nvSpPr>
        <p:spPr>
          <a:xfrm>
            <a:off x="4374000" y="506880"/>
            <a:ext cx="322560" cy="352440"/>
          </a:xfrm>
          <a:custGeom>
            <a:rect b="b" l="l" r="r" t="t"/>
            <a:pathLst>
              <a:path extrusionOk="0" h="16207" w="14844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87" name="Google Shape;487;p77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77"/>
          <p:cNvSpPr txBox="1"/>
          <p:nvPr/>
        </p:nvSpPr>
        <p:spPr>
          <a:xfrm>
            <a:off x="542520" y="3311818"/>
            <a:ext cx="3460862" cy="1308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Phase Shift: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		For  ‘A’  point = 64 degrees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		For ‘B’ point =  127 degrees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		For ‘C’ point = 176 degrees</a:t>
            </a:r>
            <a:endParaRPr/>
          </a:p>
        </p:txBody>
      </p:sp>
      <p:cxnSp>
        <p:nvCxnSpPr>
          <p:cNvPr id="489" name="Google Shape;489;p77"/>
          <p:cNvCxnSpPr/>
          <p:nvPr/>
        </p:nvCxnSpPr>
        <p:spPr>
          <a:xfrm>
            <a:off x="4297680" y="1727091"/>
            <a:ext cx="0" cy="2914013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8"/>
          <p:cNvSpPr/>
          <p:nvPr/>
        </p:nvSpPr>
        <p:spPr>
          <a:xfrm>
            <a:off x="-10080" y="1077840"/>
            <a:ext cx="9154080" cy="6490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Conclusion</a:t>
            </a:r>
            <a:endParaRPr b="0" sz="26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78"/>
          <p:cNvSpPr/>
          <p:nvPr/>
        </p:nvSpPr>
        <p:spPr>
          <a:xfrm>
            <a:off x="457200" y="1563479"/>
            <a:ext cx="8227800" cy="28164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-353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</a:pP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The practical circuit of RC phase shift oscillator was successfully conducted. </a:t>
            </a:r>
            <a:endParaRPr sz="200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-353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</a:pP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It had generated a sine wave of frequency Fc=2.745 kHz, with an amplitude of 500 mV X 4.75 = 2.375 V.</a:t>
            </a:r>
            <a:endParaRPr/>
          </a:p>
          <a:p>
            <a:pPr indent="-353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</a:pP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The error percentage is 7.04%. </a:t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0" lvl="0" marL="10332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496" name="Google Shape;496;p78"/>
          <p:cNvSpPr/>
          <p:nvPr/>
        </p:nvSpPr>
        <p:spPr>
          <a:xfrm>
            <a:off x="4149360" y="274320"/>
            <a:ext cx="786960" cy="803520"/>
          </a:xfrm>
          <a:custGeom>
            <a:rect b="b" l="l" r="r" t="t"/>
            <a:pathLst>
              <a:path extrusionOk="0" h="69056" w="67641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97" name="Google Shape;497;p78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78"/>
          <p:cNvSpPr/>
          <p:nvPr/>
        </p:nvSpPr>
        <p:spPr>
          <a:xfrm>
            <a:off x="4381200" y="488700"/>
            <a:ext cx="371520" cy="374760"/>
          </a:xfrm>
          <a:custGeom>
            <a:rect b="b" l="l" r="r" t="t"/>
            <a:pathLst>
              <a:path extrusionOk="0" h="17228" w="17082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79"/>
          <p:cNvSpPr/>
          <p:nvPr/>
        </p:nvSpPr>
        <p:spPr>
          <a:xfrm>
            <a:off x="-10080" y="1077840"/>
            <a:ext cx="9154080" cy="6490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APPLICATIONS</a:t>
            </a:r>
            <a:endParaRPr b="0" sz="26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79"/>
          <p:cNvSpPr/>
          <p:nvPr/>
        </p:nvSpPr>
        <p:spPr>
          <a:xfrm>
            <a:off x="457200" y="1563479"/>
            <a:ext cx="8227800" cy="28164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10332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RC phase shift oscillators is used to generate the signals over an extensive range of frequency.</a:t>
            </a:r>
            <a:endParaRPr/>
          </a:p>
          <a:p>
            <a:pPr indent="0" lvl="0" marL="103320" marR="0" rtl="0" algn="l">
              <a:lnSpc>
                <a:spcPct val="15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They used in :  </a:t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-353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</a:pP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Musical Instrumnets. </a:t>
            </a:r>
            <a:endParaRPr/>
          </a:p>
          <a:p>
            <a:pPr indent="-353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</a:pP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GPS Units.</a:t>
            </a:r>
            <a:endParaRPr/>
          </a:p>
          <a:p>
            <a:pPr indent="-353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</a:pPr>
            <a:r>
              <a:rPr b="0" lang="en-US" sz="2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Voice Synthesis </a:t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0" lvl="0" marL="10332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505" name="Google Shape;505;p79"/>
          <p:cNvSpPr/>
          <p:nvPr/>
        </p:nvSpPr>
        <p:spPr>
          <a:xfrm>
            <a:off x="4149360" y="274320"/>
            <a:ext cx="786960" cy="803520"/>
          </a:xfrm>
          <a:custGeom>
            <a:rect b="b" l="l" r="r" t="t"/>
            <a:pathLst>
              <a:path extrusionOk="0" h="69056" w="67641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06" name="Google Shape;506;p79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79"/>
          <p:cNvSpPr/>
          <p:nvPr/>
        </p:nvSpPr>
        <p:spPr>
          <a:xfrm>
            <a:off x="4339080" y="503475"/>
            <a:ext cx="407520" cy="397080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80"/>
          <p:cNvSpPr/>
          <p:nvPr/>
        </p:nvSpPr>
        <p:spPr>
          <a:xfrm>
            <a:off x="1774080" y="731584"/>
            <a:ext cx="5455080" cy="7525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800" strike="noStrik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thanks!</a:t>
            </a:r>
            <a:endParaRPr b="0" sz="48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80"/>
          <p:cNvSpPr/>
          <p:nvPr/>
        </p:nvSpPr>
        <p:spPr>
          <a:xfrm>
            <a:off x="702918" y="1928692"/>
            <a:ext cx="6591960" cy="14061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  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   </a:t>
            </a:r>
            <a:r>
              <a:rPr b="0" lang="en-US" sz="1800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Abu Sayeed Md. Jannatul Islam Sir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   Assistant professor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   Dept. of EEE, KUET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  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514" name="Google Shape;514;p80"/>
          <p:cNvSpPr/>
          <p:nvPr/>
        </p:nvSpPr>
        <p:spPr>
          <a:xfrm>
            <a:off x="4690788" y="1470351"/>
            <a:ext cx="1440720" cy="101160"/>
          </a:xfrm>
          <a:custGeom>
            <a:rect b="b" l="l" r="r" t="t"/>
            <a:pathLst>
              <a:path extrusionOk="0" h="2831" w="27831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15" name="Google Shape;515;p80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80"/>
          <p:cNvSpPr/>
          <p:nvPr/>
        </p:nvSpPr>
        <p:spPr>
          <a:xfrm>
            <a:off x="752412" y="2386434"/>
            <a:ext cx="236296" cy="287165"/>
          </a:xfrm>
          <a:custGeom>
            <a:rect b="b" l="l" r="r" t="t"/>
            <a:pathLst>
              <a:path extrusionOk="0" h="17909" w="17958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17" name="Google Shape;517;p80"/>
          <p:cNvSpPr/>
          <p:nvPr/>
        </p:nvSpPr>
        <p:spPr>
          <a:xfrm>
            <a:off x="752412" y="3651773"/>
            <a:ext cx="246289" cy="303272"/>
          </a:xfrm>
          <a:custGeom>
            <a:rect b="b" l="l" r="r" t="t"/>
            <a:pathLst>
              <a:path extrusionOk="0" h="17909" w="17958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80"/>
          <p:cNvSpPr txBox="1"/>
          <p:nvPr/>
        </p:nvSpPr>
        <p:spPr>
          <a:xfrm>
            <a:off x="941790" y="1838512"/>
            <a:ext cx="23846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Special thanks to :</a:t>
            </a:r>
            <a:endParaRPr/>
          </a:p>
        </p:txBody>
      </p:sp>
      <p:sp>
        <p:nvSpPr>
          <p:cNvPr id="519" name="Google Shape;519;p80"/>
          <p:cNvSpPr txBox="1"/>
          <p:nvPr/>
        </p:nvSpPr>
        <p:spPr>
          <a:xfrm>
            <a:off x="870560" y="3556726"/>
            <a:ext cx="2828580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  Khadijatul Kubra Mam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 Lecturer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  Dept. of EEE, KUET 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80"/>
          <p:cNvSpPr/>
          <p:nvPr/>
        </p:nvSpPr>
        <p:spPr>
          <a:xfrm>
            <a:off x="4380840" y="352654"/>
            <a:ext cx="380520" cy="400680"/>
          </a:xfrm>
          <a:custGeom>
            <a:rect b="b" l="l" r="r" t="t"/>
            <a:pathLst>
              <a:path extrusionOk="0" h="18421" w="17496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21" name="Google Shape;521;p80"/>
          <p:cNvSpPr/>
          <p:nvPr/>
        </p:nvSpPr>
        <p:spPr>
          <a:xfrm>
            <a:off x="4177620" y="189544"/>
            <a:ext cx="786960" cy="803520"/>
          </a:xfrm>
          <a:custGeom>
            <a:rect b="b" l="l" r="r" t="t"/>
            <a:pathLst>
              <a:path extrusionOk="0" h="69056" w="67641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67"/>
          <p:cNvSpPr/>
          <p:nvPr/>
        </p:nvSpPr>
        <p:spPr>
          <a:xfrm>
            <a:off x="548640" y="2011680"/>
            <a:ext cx="7770600" cy="1158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200" strike="noStrik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Demonstrate the operation of RC phase shift audio oscillator</a:t>
            </a:r>
            <a:r>
              <a:rPr b="0" lang="en-US" sz="6000" strike="noStrik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 </a:t>
            </a:r>
            <a:endParaRPr b="0" sz="6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0" name="Google Shape;280;p67"/>
          <p:cNvGrpSpPr/>
          <p:nvPr/>
        </p:nvGrpSpPr>
        <p:grpSpPr>
          <a:xfrm>
            <a:off x="1188559" y="2742476"/>
            <a:ext cx="1175930" cy="1074249"/>
            <a:chOff x="1188559" y="2742476"/>
            <a:chExt cx="1175930" cy="1074249"/>
          </a:xfrm>
        </p:grpSpPr>
        <p:sp>
          <p:nvSpPr>
            <p:cNvPr id="281" name="Google Shape;281;p67"/>
            <p:cNvSpPr/>
            <p:nvPr/>
          </p:nvSpPr>
          <p:spPr>
            <a:xfrm rot="2194200">
              <a:off x="1287000" y="2959200"/>
              <a:ext cx="939240" cy="640800"/>
            </a:xfrm>
            <a:custGeom>
              <a:rect b="b" l="l" r="r" t="t"/>
              <a:pathLst>
                <a:path extrusionOk="0" h="26416" w="38679">
                  <a:moveTo>
                    <a:pt x="377" y="7642"/>
                  </a:moveTo>
                  <a:lnTo>
                    <a:pt x="377" y="7925"/>
                  </a:lnTo>
                  <a:lnTo>
                    <a:pt x="472" y="7642"/>
                  </a:lnTo>
                  <a:close/>
                  <a:moveTo>
                    <a:pt x="33584" y="19246"/>
                  </a:moveTo>
                  <a:lnTo>
                    <a:pt x="33396" y="19434"/>
                  </a:lnTo>
                  <a:lnTo>
                    <a:pt x="33396" y="19623"/>
                  </a:lnTo>
                  <a:lnTo>
                    <a:pt x="33584" y="19246"/>
                  </a:lnTo>
                  <a:close/>
                  <a:moveTo>
                    <a:pt x="24434" y="24151"/>
                  </a:moveTo>
                  <a:lnTo>
                    <a:pt x="24339" y="24245"/>
                  </a:lnTo>
                  <a:lnTo>
                    <a:pt x="24434" y="24340"/>
                  </a:lnTo>
                  <a:lnTo>
                    <a:pt x="24434" y="24245"/>
                  </a:lnTo>
                  <a:lnTo>
                    <a:pt x="24434" y="24151"/>
                  </a:lnTo>
                  <a:close/>
                  <a:moveTo>
                    <a:pt x="14717" y="24434"/>
                  </a:moveTo>
                  <a:lnTo>
                    <a:pt x="14764" y="24481"/>
                  </a:lnTo>
                  <a:lnTo>
                    <a:pt x="14764" y="24481"/>
                  </a:lnTo>
                  <a:lnTo>
                    <a:pt x="14811" y="24434"/>
                  </a:lnTo>
                  <a:close/>
                  <a:moveTo>
                    <a:pt x="2924" y="1"/>
                  </a:moveTo>
                  <a:lnTo>
                    <a:pt x="2641" y="95"/>
                  </a:lnTo>
                  <a:lnTo>
                    <a:pt x="2547" y="378"/>
                  </a:lnTo>
                  <a:lnTo>
                    <a:pt x="2547" y="189"/>
                  </a:lnTo>
                  <a:lnTo>
                    <a:pt x="2453" y="378"/>
                  </a:lnTo>
                  <a:lnTo>
                    <a:pt x="2358" y="567"/>
                  </a:lnTo>
                  <a:lnTo>
                    <a:pt x="2453" y="944"/>
                  </a:lnTo>
                  <a:lnTo>
                    <a:pt x="2358" y="850"/>
                  </a:lnTo>
                  <a:lnTo>
                    <a:pt x="2170" y="944"/>
                  </a:lnTo>
                  <a:lnTo>
                    <a:pt x="2358" y="944"/>
                  </a:lnTo>
                  <a:lnTo>
                    <a:pt x="2453" y="1133"/>
                  </a:lnTo>
                  <a:lnTo>
                    <a:pt x="2264" y="1227"/>
                  </a:lnTo>
                  <a:lnTo>
                    <a:pt x="2170" y="1227"/>
                  </a:lnTo>
                  <a:lnTo>
                    <a:pt x="2170" y="1604"/>
                  </a:lnTo>
                  <a:lnTo>
                    <a:pt x="2075" y="1887"/>
                  </a:lnTo>
                  <a:lnTo>
                    <a:pt x="1792" y="2453"/>
                  </a:lnTo>
                  <a:lnTo>
                    <a:pt x="1415" y="3019"/>
                  </a:lnTo>
                  <a:lnTo>
                    <a:pt x="1321" y="3397"/>
                  </a:lnTo>
                  <a:lnTo>
                    <a:pt x="1321" y="3680"/>
                  </a:lnTo>
                  <a:lnTo>
                    <a:pt x="1226" y="3774"/>
                  </a:lnTo>
                  <a:lnTo>
                    <a:pt x="1226" y="3963"/>
                  </a:lnTo>
                  <a:lnTo>
                    <a:pt x="1321" y="4529"/>
                  </a:lnTo>
                  <a:lnTo>
                    <a:pt x="1226" y="4529"/>
                  </a:lnTo>
                  <a:lnTo>
                    <a:pt x="1132" y="4435"/>
                  </a:lnTo>
                  <a:lnTo>
                    <a:pt x="1038" y="4340"/>
                  </a:lnTo>
                  <a:lnTo>
                    <a:pt x="943" y="4340"/>
                  </a:lnTo>
                  <a:lnTo>
                    <a:pt x="1038" y="4435"/>
                  </a:lnTo>
                  <a:lnTo>
                    <a:pt x="1132" y="4623"/>
                  </a:lnTo>
                  <a:lnTo>
                    <a:pt x="1038" y="4812"/>
                  </a:lnTo>
                  <a:lnTo>
                    <a:pt x="849" y="4906"/>
                  </a:lnTo>
                  <a:lnTo>
                    <a:pt x="943" y="4906"/>
                  </a:lnTo>
                  <a:lnTo>
                    <a:pt x="943" y="5001"/>
                  </a:lnTo>
                  <a:lnTo>
                    <a:pt x="943" y="5189"/>
                  </a:lnTo>
                  <a:lnTo>
                    <a:pt x="755" y="5284"/>
                  </a:lnTo>
                  <a:lnTo>
                    <a:pt x="566" y="5378"/>
                  </a:lnTo>
                  <a:lnTo>
                    <a:pt x="566" y="5472"/>
                  </a:lnTo>
                  <a:lnTo>
                    <a:pt x="755" y="5567"/>
                  </a:lnTo>
                  <a:lnTo>
                    <a:pt x="849" y="5661"/>
                  </a:lnTo>
                  <a:lnTo>
                    <a:pt x="755" y="5755"/>
                  </a:lnTo>
                  <a:lnTo>
                    <a:pt x="472" y="5755"/>
                  </a:lnTo>
                  <a:lnTo>
                    <a:pt x="566" y="6604"/>
                  </a:lnTo>
                  <a:lnTo>
                    <a:pt x="566" y="7076"/>
                  </a:lnTo>
                  <a:lnTo>
                    <a:pt x="566" y="7265"/>
                  </a:lnTo>
                  <a:lnTo>
                    <a:pt x="755" y="7265"/>
                  </a:lnTo>
                  <a:lnTo>
                    <a:pt x="849" y="7359"/>
                  </a:lnTo>
                  <a:lnTo>
                    <a:pt x="849" y="7453"/>
                  </a:lnTo>
                  <a:lnTo>
                    <a:pt x="755" y="7548"/>
                  </a:lnTo>
                  <a:lnTo>
                    <a:pt x="566" y="7453"/>
                  </a:lnTo>
                  <a:lnTo>
                    <a:pt x="566" y="7736"/>
                  </a:lnTo>
                  <a:lnTo>
                    <a:pt x="566" y="8114"/>
                  </a:lnTo>
                  <a:lnTo>
                    <a:pt x="472" y="8019"/>
                  </a:lnTo>
                  <a:lnTo>
                    <a:pt x="472" y="7925"/>
                  </a:lnTo>
                  <a:lnTo>
                    <a:pt x="472" y="7831"/>
                  </a:lnTo>
                  <a:lnTo>
                    <a:pt x="377" y="7925"/>
                  </a:lnTo>
                  <a:lnTo>
                    <a:pt x="377" y="8680"/>
                  </a:lnTo>
                  <a:lnTo>
                    <a:pt x="283" y="8868"/>
                  </a:lnTo>
                  <a:lnTo>
                    <a:pt x="189" y="8963"/>
                  </a:lnTo>
                  <a:lnTo>
                    <a:pt x="94" y="8963"/>
                  </a:lnTo>
                  <a:lnTo>
                    <a:pt x="0" y="9151"/>
                  </a:lnTo>
                  <a:lnTo>
                    <a:pt x="94" y="9340"/>
                  </a:lnTo>
                  <a:lnTo>
                    <a:pt x="189" y="9434"/>
                  </a:lnTo>
                  <a:lnTo>
                    <a:pt x="283" y="9623"/>
                  </a:lnTo>
                  <a:lnTo>
                    <a:pt x="283" y="9812"/>
                  </a:lnTo>
                  <a:lnTo>
                    <a:pt x="94" y="9717"/>
                  </a:lnTo>
                  <a:lnTo>
                    <a:pt x="94" y="9906"/>
                  </a:lnTo>
                  <a:lnTo>
                    <a:pt x="189" y="10000"/>
                  </a:lnTo>
                  <a:lnTo>
                    <a:pt x="283" y="10095"/>
                  </a:lnTo>
                  <a:lnTo>
                    <a:pt x="283" y="10378"/>
                  </a:lnTo>
                  <a:lnTo>
                    <a:pt x="94" y="10095"/>
                  </a:lnTo>
                  <a:lnTo>
                    <a:pt x="94" y="10283"/>
                  </a:lnTo>
                  <a:lnTo>
                    <a:pt x="94" y="10566"/>
                  </a:lnTo>
                  <a:lnTo>
                    <a:pt x="94" y="11510"/>
                  </a:lnTo>
                  <a:lnTo>
                    <a:pt x="189" y="12453"/>
                  </a:lnTo>
                  <a:lnTo>
                    <a:pt x="377" y="13208"/>
                  </a:lnTo>
                  <a:lnTo>
                    <a:pt x="566" y="13680"/>
                  </a:lnTo>
                  <a:lnTo>
                    <a:pt x="849" y="14340"/>
                  </a:lnTo>
                  <a:lnTo>
                    <a:pt x="1132" y="14906"/>
                  </a:lnTo>
                  <a:lnTo>
                    <a:pt x="1226" y="15189"/>
                  </a:lnTo>
                  <a:lnTo>
                    <a:pt x="1132" y="15378"/>
                  </a:lnTo>
                  <a:lnTo>
                    <a:pt x="1321" y="15944"/>
                  </a:lnTo>
                  <a:lnTo>
                    <a:pt x="1698" y="16510"/>
                  </a:lnTo>
                  <a:lnTo>
                    <a:pt x="2453" y="17736"/>
                  </a:lnTo>
                  <a:lnTo>
                    <a:pt x="3019" y="18491"/>
                  </a:lnTo>
                  <a:lnTo>
                    <a:pt x="3679" y="19057"/>
                  </a:lnTo>
                  <a:lnTo>
                    <a:pt x="3491" y="19246"/>
                  </a:lnTo>
                  <a:lnTo>
                    <a:pt x="3774" y="19434"/>
                  </a:lnTo>
                  <a:lnTo>
                    <a:pt x="3868" y="19434"/>
                  </a:lnTo>
                  <a:lnTo>
                    <a:pt x="4151" y="19623"/>
                  </a:lnTo>
                  <a:lnTo>
                    <a:pt x="4245" y="19906"/>
                  </a:lnTo>
                  <a:lnTo>
                    <a:pt x="4434" y="20189"/>
                  </a:lnTo>
                  <a:lnTo>
                    <a:pt x="4717" y="20378"/>
                  </a:lnTo>
                  <a:lnTo>
                    <a:pt x="4623" y="20472"/>
                  </a:lnTo>
                  <a:lnTo>
                    <a:pt x="4717" y="20472"/>
                  </a:lnTo>
                  <a:lnTo>
                    <a:pt x="4811" y="20566"/>
                  </a:lnTo>
                  <a:lnTo>
                    <a:pt x="5566" y="21321"/>
                  </a:lnTo>
                  <a:lnTo>
                    <a:pt x="5849" y="21604"/>
                  </a:lnTo>
                  <a:lnTo>
                    <a:pt x="6415" y="22076"/>
                  </a:lnTo>
                  <a:lnTo>
                    <a:pt x="6415" y="21887"/>
                  </a:lnTo>
                  <a:lnTo>
                    <a:pt x="6604" y="21793"/>
                  </a:lnTo>
                  <a:lnTo>
                    <a:pt x="6604" y="21793"/>
                  </a:lnTo>
                  <a:lnTo>
                    <a:pt x="6509" y="21981"/>
                  </a:lnTo>
                  <a:lnTo>
                    <a:pt x="6604" y="21887"/>
                  </a:lnTo>
                  <a:lnTo>
                    <a:pt x="6698" y="21887"/>
                  </a:lnTo>
                  <a:lnTo>
                    <a:pt x="6698" y="22076"/>
                  </a:lnTo>
                  <a:lnTo>
                    <a:pt x="6509" y="22076"/>
                  </a:lnTo>
                  <a:lnTo>
                    <a:pt x="7075" y="22547"/>
                  </a:lnTo>
                  <a:lnTo>
                    <a:pt x="7924" y="23113"/>
                  </a:lnTo>
                  <a:lnTo>
                    <a:pt x="8773" y="23585"/>
                  </a:lnTo>
                  <a:lnTo>
                    <a:pt x="9245" y="23679"/>
                  </a:lnTo>
                  <a:lnTo>
                    <a:pt x="9622" y="23679"/>
                  </a:lnTo>
                  <a:lnTo>
                    <a:pt x="9528" y="23868"/>
                  </a:lnTo>
                  <a:lnTo>
                    <a:pt x="9622" y="23962"/>
                  </a:lnTo>
                  <a:lnTo>
                    <a:pt x="10094" y="24151"/>
                  </a:lnTo>
                  <a:lnTo>
                    <a:pt x="10660" y="24151"/>
                  </a:lnTo>
                  <a:lnTo>
                    <a:pt x="11226" y="24340"/>
                  </a:lnTo>
                  <a:lnTo>
                    <a:pt x="11981" y="24811"/>
                  </a:lnTo>
                  <a:lnTo>
                    <a:pt x="13113" y="25377"/>
                  </a:lnTo>
                  <a:lnTo>
                    <a:pt x="13490" y="25377"/>
                  </a:lnTo>
                  <a:lnTo>
                    <a:pt x="13868" y="25472"/>
                  </a:lnTo>
                  <a:lnTo>
                    <a:pt x="14811" y="25660"/>
                  </a:lnTo>
                  <a:lnTo>
                    <a:pt x="16320" y="26226"/>
                  </a:lnTo>
                  <a:lnTo>
                    <a:pt x="16415" y="26132"/>
                  </a:lnTo>
                  <a:lnTo>
                    <a:pt x="16604" y="26038"/>
                  </a:lnTo>
                  <a:lnTo>
                    <a:pt x="17264" y="26132"/>
                  </a:lnTo>
                  <a:lnTo>
                    <a:pt x="18490" y="26321"/>
                  </a:lnTo>
                  <a:lnTo>
                    <a:pt x="19056" y="26415"/>
                  </a:lnTo>
                  <a:lnTo>
                    <a:pt x="19811" y="26415"/>
                  </a:lnTo>
                  <a:lnTo>
                    <a:pt x="19905" y="26226"/>
                  </a:lnTo>
                  <a:lnTo>
                    <a:pt x="20094" y="26132"/>
                  </a:lnTo>
                  <a:lnTo>
                    <a:pt x="20283" y="26132"/>
                  </a:lnTo>
                  <a:lnTo>
                    <a:pt x="20188" y="26321"/>
                  </a:lnTo>
                  <a:lnTo>
                    <a:pt x="20754" y="26226"/>
                  </a:lnTo>
                  <a:lnTo>
                    <a:pt x="21415" y="26132"/>
                  </a:lnTo>
                  <a:lnTo>
                    <a:pt x="21981" y="26038"/>
                  </a:lnTo>
                  <a:lnTo>
                    <a:pt x="22641" y="25849"/>
                  </a:lnTo>
                  <a:lnTo>
                    <a:pt x="22641" y="25943"/>
                  </a:lnTo>
                  <a:lnTo>
                    <a:pt x="23113" y="25943"/>
                  </a:lnTo>
                  <a:lnTo>
                    <a:pt x="23679" y="25849"/>
                  </a:lnTo>
                  <a:lnTo>
                    <a:pt x="24151" y="25566"/>
                  </a:lnTo>
                  <a:lnTo>
                    <a:pt x="24811" y="25283"/>
                  </a:lnTo>
                  <a:lnTo>
                    <a:pt x="25943" y="24906"/>
                  </a:lnTo>
                  <a:lnTo>
                    <a:pt x="26603" y="24717"/>
                  </a:lnTo>
                  <a:lnTo>
                    <a:pt x="27358" y="24340"/>
                  </a:lnTo>
                  <a:lnTo>
                    <a:pt x="28113" y="23962"/>
                  </a:lnTo>
                  <a:lnTo>
                    <a:pt x="28867" y="23396"/>
                  </a:lnTo>
                  <a:lnTo>
                    <a:pt x="28867" y="23491"/>
                  </a:lnTo>
                  <a:lnTo>
                    <a:pt x="28773" y="23585"/>
                  </a:lnTo>
                  <a:lnTo>
                    <a:pt x="28679" y="23679"/>
                  </a:lnTo>
                  <a:lnTo>
                    <a:pt x="28490" y="23868"/>
                  </a:lnTo>
                  <a:lnTo>
                    <a:pt x="28396" y="23868"/>
                  </a:lnTo>
                  <a:lnTo>
                    <a:pt x="28490" y="23962"/>
                  </a:lnTo>
                  <a:lnTo>
                    <a:pt x="29056" y="23302"/>
                  </a:lnTo>
                  <a:lnTo>
                    <a:pt x="29433" y="23113"/>
                  </a:lnTo>
                  <a:lnTo>
                    <a:pt x="29528" y="23113"/>
                  </a:lnTo>
                  <a:lnTo>
                    <a:pt x="29528" y="23208"/>
                  </a:lnTo>
                  <a:lnTo>
                    <a:pt x="30094" y="22736"/>
                  </a:lnTo>
                  <a:lnTo>
                    <a:pt x="30377" y="22547"/>
                  </a:lnTo>
                  <a:lnTo>
                    <a:pt x="30660" y="22264"/>
                  </a:lnTo>
                  <a:lnTo>
                    <a:pt x="30754" y="22264"/>
                  </a:lnTo>
                  <a:lnTo>
                    <a:pt x="30754" y="22170"/>
                  </a:lnTo>
                  <a:lnTo>
                    <a:pt x="30754" y="21981"/>
                  </a:lnTo>
                  <a:lnTo>
                    <a:pt x="30754" y="21793"/>
                  </a:lnTo>
                  <a:lnTo>
                    <a:pt x="31132" y="21793"/>
                  </a:lnTo>
                  <a:lnTo>
                    <a:pt x="31226" y="21981"/>
                  </a:lnTo>
                  <a:lnTo>
                    <a:pt x="31415" y="21604"/>
                  </a:lnTo>
                  <a:lnTo>
                    <a:pt x="31509" y="21510"/>
                  </a:lnTo>
                  <a:lnTo>
                    <a:pt x="31603" y="21510"/>
                  </a:lnTo>
                  <a:lnTo>
                    <a:pt x="31698" y="21227"/>
                  </a:lnTo>
                  <a:lnTo>
                    <a:pt x="31886" y="21038"/>
                  </a:lnTo>
                  <a:lnTo>
                    <a:pt x="32264" y="20566"/>
                  </a:lnTo>
                  <a:lnTo>
                    <a:pt x="33207" y="20000"/>
                  </a:lnTo>
                  <a:lnTo>
                    <a:pt x="33018" y="20000"/>
                  </a:lnTo>
                  <a:lnTo>
                    <a:pt x="33396" y="19434"/>
                  </a:lnTo>
                  <a:lnTo>
                    <a:pt x="33584" y="18963"/>
                  </a:lnTo>
                  <a:lnTo>
                    <a:pt x="33679" y="18679"/>
                  </a:lnTo>
                  <a:lnTo>
                    <a:pt x="33962" y="18491"/>
                  </a:lnTo>
                  <a:lnTo>
                    <a:pt x="34150" y="18679"/>
                  </a:lnTo>
                  <a:lnTo>
                    <a:pt x="34339" y="18019"/>
                  </a:lnTo>
                  <a:lnTo>
                    <a:pt x="34433" y="18113"/>
                  </a:lnTo>
                  <a:lnTo>
                    <a:pt x="34528" y="18019"/>
                  </a:lnTo>
                  <a:lnTo>
                    <a:pt x="34622" y="17736"/>
                  </a:lnTo>
                  <a:lnTo>
                    <a:pt x="34716" y="17642"/>
                  </a:lnTo>
                  <a:lnTo>
                    <a:pt x="34905" y="17359"/>
                  </a:lnTo>
                  <a:lnTo>
                    <a:pt x="35282" y="16887"/>
                  </a:lnTo>
                  <a:lnTo>
                    <a:pt x="35282" y="16981"/>
                  </a:lnTo>
                  <a:lnTo>
                    <a:pt x="35282" y="17076"/>
                  </a:lnTo>
                  <a:lnTo>
                    <a:pt x="35282" y="17170"/>
                  </a:lnTo>
                  <a:lnTo>
                    <a:pt x="35377" y="17170"/>
                  </a:lnTo>
                  <a:lnTo>
                    <a:pt x="35565" y="16510"/>
                  </a:lnTo>
                  <a:lnTo>
                    <a:pt x="35754" y="16132"/>
                  </a:lnTo>
                  <a:lnTo>
                    <a:pt x="35943" y="15755"/>
                  </a:lnTo>
                  <a:lnTo>
                    <a:pt x="36226" y="15189"/>
                  </a:lnTo>
                  <a:lnTo>
                    <a:pt x="36698" y="14340"/>
                  </a:lnTo>
                  <a:lnTo>
                    <a:pt x="37075" y="13114"/>
                  </a:lnTo>
                  <a:lnTo>
                    <a:pt x="37358" y="12359"/>
                  </a:lnTo>
                  <a:lnTo>
                    <a:pt x="37452" y="12170"/>
                  </a:lnTo>
                  <a:lnTo>
                    <a:pt x="37641" y="11887"/>
                  </a:lnTo>
                  <a:lnTo>
                    <a:pt x="37641" y="11982"/>
                  </a:lnTo>
                  <a:lnTo>
                    <a:pt x="37641" y="12076"/>
                  </a:lnTo>
                  <a:lnTo>
                    <a:pt x="37735" y="11604"/>
                  </a:lnTo>
                  <a:lnTo>
                    <a:pt x="37547" y="11699"/>
                  </a:lnTo>
                  <a:lnTo>
                    <a:pt x="37452" y="11416"/>
                  </a:lnTo>
                  <a:lnTo>
                    <a:pt x="37547" y="11416"/>
                  </a:lnTo>
                  <a:lnTo>
                    <a:pt x="37641" y="11321"/>
                  </a:lnTo>
                  <a:lnTo>
                    <a:pt x="37735" y="11321"/>
                  </a:lnTo>
                  <a:lnTo>
                    <a:pt x="37735" y="11227"/>
                  </a:lnTo>
                  <a:lnTo>
                    <a:pt x="37641" y="10944"/>
                  </a:lnTo>
                  <a:lnTo>
                    <a:pt x="37735" y="10472"/>
                  </a:lnTo>
                  <a:lnTo>
                    <a:pt x="37924" y="10661"/>
                  </a:lnTo>
                  <a:lnTo>
                    <a:pt x="37830" y="10378"/>
                  </a:lnTo>
                  <a:lnTo>
                    <a:pt x="37924" y="10095"/>
                  </a:lnTo>
                  <a:lnTo>
                    <a:pt x="37924" y="10283"/>
                  </a:lnTo>
                  <a:lnTo>
                    <a:pt x="38018" y="10283"/>
                  </a:lnTo>
                  <a:lnTo>
                    <a:pt x="38207" y="9906"/>
                  </a:lnTo>
                  <a:lnTo>
                    <a:pt x="38301" y="9812"/>
                  </a:lnTo>
                  <a:lnTo>
                    <a:pt x="38113" y="9623"/>
                  </a:lnTo>
                  <a:lnTo>
                    <a:pt x="38113" y="9434"/>
                  </a:lnTo>
                  <a:lnTo>
                    <a:pt x="38113" y="9246"/>
                  </a:lnTo>
                  <a:lnTo>
                    <a:pt x="38018" y="8963"/>
                  </a:lnTo>
                  <a:lnTo>
                    <a:pt x="38207" y="9151"/>
                  </a:lnTo>
                  <a:lnTo>
                    <a:pt x="38301" y="9057"/>
                  </a:lnTo>
                  <a:lnTo>
                    <a:pt x="38490" y="8680"/>
                  </a:lnTo>
                  <a:lnTo>
                    <a:pt x="38679" y="8302"/>
                  </a:lnTo>
                  <a:lnTo>
                    <a:pt x="38490" y="8302"/>
                  </a:lnTo>
                  <a:lnTo>
                    <a:pt x="38490" y="8114"/>
                  </a:lnTo>
                  <a:lnTo>
                    <a:pt x="38490" y="7831"/>
                  </a:lnTo>
                  <a:lnTo>
                    <a:pt x="38584" y="7642"/>
                  </a:lnTo>
                  <a:lnTo>
                    <a:pt x="38584" y="7359"/>
                  </a:lnTo>
                  <a:lnTo>
                    <a:pt x="38396" y="6793"/>
                  </a:lnTo>
                  <a:lnTo>
                    <a:pt x="38207" y="6321"/>
                  </a:lnTo>
                  <a:lnTo>
                    <a:pt x="38301" y="6321"/>
                  </a:lnTo>
                  <a:lnTo>
                    <a:pt x="38396" y="6416"/>
                  </a:lnTo>
                  <a:lnTo>
                    <a:pt x="38396" y="6133"/>
                  </a:lnTo>
                  <a:lnTo>
                    <a:pt x="38490" y="5850"/>
                  </a:lnTo>
                  <a:lnTo>
                    <a:pt x="38490" y="5567"/>
                  </a:lnTo>
                  <a:lnTo>
                    <a:pt x="38584" y="5567"/>
                  </a:lnTo>
                  <a:lnTo>
                    <a:pt x="38679" y="5661"/>
                  </a:lnTo>
                  <a:lnTo>
                    <a:pt x="38490" y="5189"/>
                  </a:lnTo>
                  <a:lnTo>
                    <a:pt x="38679" y="5284"/>
                  </a:lnTo>
                  <a:lnTo>
                    <a:pt x="38584" y="5001"/>
                  </a:lnTo>
                  <a:lnTo>
                    <a:pt x="38490" y="5095"/>
                  </a:lnTo>
                  <a:lnTo>
                    <a:pt x="38396" y="5095"/>
                  </a:lnTo>
                  <a:lnTo>
                    <a:pt x="38396" y="5001"/>
                  </a:lnTo>
                  <a:lnTo>
                    <a:pt x="38301" y="5095"/>
                  </a:lnTo>
                  <a:lnTo>
                    <a:pt x="38207" y="5189"/>
                  </a:lnTo>
                  <a:lnTo>
                    <a:pt x="38301" y="5378"/>
                  </a:lnTo>
                  <a:lnTo>
                    <a:pt x="38396" y="5755"/>
                  </a:lnTo>
                  <a:lnTo>
                    <a:pt x="38396" y="5755"/>
                  </a:lnTo>
                  <a:lnTo>
                    <a:pt x="38207" y="5661"/>
                  </a:lnTo>
                  <a:lnTo>
                    <a:pt x="38396" y="5944"/>
                  </a:lnTo>
                  <a:lnTo>
                    <a:pt x="38207" y="6038"/>
                  </a:lnTo>
                  <a:lnTo>
                    <a:pt x="38113" y="5944"/>
                  </a:lnTo>
                  <a:lnTo>
                    <a:pt x="38113" y="6038"/>
                  </a:lnTo>
                  <a:lnTo>
                    <a:pt x="38113" y="6133"/>
                  </a:lnTo>
                  <a:lnTo>
                    <a:pt x="38113" y="6416"/>
                  </a:lnTo>
                  <a:lnTo>
                    <a:pt x="38018" y="6416"/>
                  </a:lnTo>
                  <a:lnTo>
                    <a:pt x="38018" y="6887"/>
                  </a:lnTo>
                  <a:lnTo>
                    <a:pt x="38018" y="7076"/>
                  </a:lnTo>
                  <a:lnTo>
                    <a:pt x="38113" y="7170"/>
                  </a:lnTo>
                  <a:lnTo>
                    <a:pt x="38207" y="7170"/>
                  </a:lnTo>
                  <a:lnTo>
                    <a:pt x="38301" y="7359"/>
                  </a:lnTo>
                  <a:lnTo>
                    <a:pt x="37830" y="7548"/>
                  </a:lnTo>
                  <a:lnTo>
                    <a:pt x="38018" y="7642"/>
                  </a:lnTo>
                  <a:lnTo>
                    <a:pt x="38113" y="8019"/>
                  </a:lnTo>
                  <a:lnTo>
                    <a:pt x="38113" y="8302"/>
                  </a:lnTo>
                  <a:lnTo>
                    <a:pt x="38018" y="8397"/>
                  </a:lnTo>
                  <a:lnTo>
                    <a:pt x="37830" y="8397"/>
                  </a:lnTo>
                  <a:lnTo>
                    <a:pt x="37924" y="8585"/>
                  </a:lnTo>
                  <a:lnTo>
                    <a:pt x="38018" y="8774"/>
                  </a:lnTo>
                  <a:lnTo>
                    <a:pt x="37924" y="8963"/>
                  </a:lnTo>
                  <a:lnTo>
                    <a:pt x="37830" y="8774"/>
                  </a:lnTo>
                  <a:lnTo>
                    <a:pt x="37641" y="8868"/>
                  </a:lnTo>
                  <a:lnTo>
                    <a:pt x="37735" y="8963"/>
                  </a:lnTo>
                  <a:lnTo>
                    <a:pt x="37735" y="9246"/>
                  </a:lnTo>
                  <a:lnTo>
                    <a:pt x="37641" y="9812"/>
                  </a:lnTo>
                  <a:lnTo>
                    <a:pt x="37358" y="10378"/>
                  </a:lnTo>
                  <a:lnTo>
                    <a:pt x="37169" y="10755"/>
                  </a:lnTo>
                  <a:lnTo>
                    <a:pt x="37358" y="11038"/>
                  </a:lnTo>
                  <a:lnTo>
                    <a:pt x="37264" y="11321"/>
                  </a:lnTo>
                  <a:lnTo>
                    <a:pt x="37075" y="11227"/>
                  </a:lnTo>
                  <a:lnTo>
                    <a:pt x="37075" y="11321"/>
                  </a:lnTo>
                  <a:lnTo>
                    <a:pt x="37075" y="11604"/>
                  </a:lnTo>
                  <a:lnTo>
                    <a:pt x="36981" y="11510"/>
                  </a:lnTo>
                  <a:lnTo>
                    <a:pt x="36886" y="11887"/>
                  </a:lnTo>
                  <a:lnTo>
                    <a:pt x="36792" y="12265"/>
                  </a:lnTo>
                  <a:lnTo>
                    <a:pt x="36886" y="12359"/>
                  </a:lnTo>
                  <a:lnTo>
                    <a:pt x="37169" y="12359"/>
                  </a:lnTo>
                  <a:lnTo>
                    <a:pt x="37264" y="12548"/>
                  </a:lnTo>
                  <a:lnTo>
                    <a:pt x="37075" y="12453"/>
                  </a:lnTo>
                  <a:lnTo>
                    <a:pt x="36981" y="12548"/>
                  </a:lnTo>
                  <a:lnTo>
                    <a:pt x="36886" y="12359"/>
                  </a:lnTo>
                  <a:lnTo>
                    <a:pt x="36981" y="12642"/>
                  </a:lnTo>
                  <a:lnTo>
                    <a:pt x="36981" y="12642"/>
                  </a:lnTo>
                  <a:lnTo>
                    <a:pt x="36886" y="12548"/>
                  </a:lnTo>
                  <a:lnTo>
                    <a:pt x="36792" y="12453"/>
                  </a:lnTo>
                  <a:lnTo>
                    <a:pt x="36414" y="13114"/>
                  </a:lnTo>
                  <a:lnTo>
                    <a:pt x="36320" y="13491"/>
                  </a:lnTo>
                  <a:lnTo>
                    <a:pt x="36320" y="13868"/>
                  </a:lnTo>
                  <a:lnTo>
                    <a:pt x="35754" y="15095"/>
                  </a:lnTo>
                  <a:lnTo>
                    <a:pt x="35377" y="15755"/>
                  </a:lnTo>
                  <a:lnTo>
                    <a:pt x="34999" y="16227"/>
                  </a:lnTo>
                  <a:lnTo>
                    <a:pt x="34999" y="16038"/>
                  </a:lnTo>
                  <a:lnTo>
                    <a:pt x="34716" y="16321"/>
                  </a:lnTo>
                  <a:lnTo>
                    <a:pt x="34528" y="16698"/>
                  </a:lnTo>
                  <a:lnTo>
                    <a:pt x="34528" y="16698"/>
                  </a:lnTo>
                  <a:lnTo>
                    <a:pt x="34716" y="16604"/>
                  </a:lnTo>
                  <a:lnTo>
                    <a:pt x="34150" y="17170"/>
                  </a:lnTo>
                  <a:lnTo>
                    <a:pt x="33584" y="17736"/>
                  </a:lnTo>
                  <a:lnTo>
                    <a:pt x="33679" y="17830"/>
                  </a:lnTo>
                  <a:lnTo>
                    <a:pt x="33773" y="17736"/>
                  </a:lnTo>
                  <a:lnTo>
                    <a:pt x="33867" y="17736"/>
                  </a:lnTo>
                  <a:lnTo>
                    <a:pt x="33867" y="17830"/>
                  </a:lnTo>
                  <a:lnTo>
                    <a:pt x="33679" y="17925"/>
                  </a:lnTo>
                  <a:lnTo>
                    <a:pt x="33490" y="18019"/>
                  </a:lnTo>
                  <a:lnTo>
                    <a:pt x="33396" y="18113"/>
                  </a:lnTo>
                  <a:lnTo>
                    <a:pt x="33207" y="18208"/>
                  </a:lnTo>
                  <a:lnTo>
                    <a:pt x="33113" y="18585"/>
                  </a:lnTo>
                  <a:lnTo>
                    <a:pt x="33207" y="18679"/>
                  </a:lnTo>
                  <a:lnTo>
                    <a:pt x="33207" y="18774"/>
                  </a:lnTo>
                  <a:lnTo>
                    <a:pt x="33018" y="18963"/>
                  </a:lnTo>
                  <a:lnTo>
                    <a:pt x="32924" y="18963"/>
                  </a:lnTo>
                  <a:lnTo>
                    <a:pt x="32924" y="18868"/>
                  </a:lnTo>
                  <a:lnTo>
                    <a:pt x="32924" y="18679"/>
                  </a:lnTo>
                  <a:lnTo>
                    <a:pt x="32735" y="18868"/>
                  </a:lnTo>
                  <a:lnTo>
                    <a:pt x="32641" y="18963"/>
                  </a:lnTo>
                  <a:lnTo>
                    <a:pt x="32547" y="18963"/>
                  </a:lnTo>
                  <a:lnTo>
                    <a:pt x="32547" y="19057"/>
                  </a:lnTo>
                  <a:lnTo>
                    <a:pt x="32735" y="18963"/>
                  </a:lnTo>
                  <a:lnTo>
                    <a:pt x="32735" y="18963"/>
                  </a:lnTo>
                  <a:lnTo>
                    <a:pt x="32075" y="19717"/>
                  </a:lnTo>
                  <a:lnTo>
                    <a:pt x="31698" y="20000"/>
                  </a:lnTo>
                  <a:lnTo>
                    <a:pt x="31603" y="20000"/>
                  </a:lnTo>
                  <a:lnTo>
                    <a:pt x="31603" y="19906"/>
                  </a:lnTo>
                  <a:lnTo>
                    <a:pt x="31320" y="20095"/>
                  </a:lnTo>
                  <a:lnTo>
                    <a:pt x="31037" y="20283"/>
                  </a:lnTo>
                  <a:lnTo>
                    <a:pt x="31132" y="20095"/>
                  </a:lnTo>
                  <a:lnTo>
                    <a:pt x="30943" y="20283"/>
                  </a:lnTo>
                  <a:lnTo>
                    <a:pt x="31132" y="20378"/>
                  </a:lnTo>
                  <a:lnTo>
                    <a:pt x="31037" y="20661"/>
                  </a:lnTo>
                  <a:lnTo>
                    <a:pt x="30849" y="20849"/>
                  </a:lnTo>
                  <a:lnTo>
                    <a:pt x="30754" y="20944"/>
                  </a:lnTo>
                  <a:lnTo>
                    <a:pt x="30660" y="20849"/>
                  </a:lnTo>
                  <a:lnTo>
                    <a:pt x="30849" y="20755"/>
                  </a:lnTo>
                  <a:lnTo>
                    <a:pt x="30754" y="20755"/>
                  </a:lnTo>
                  <a:lnTo>
                    <a:pt x="30754" y="20661"/>
                  </a:lnTo>
                  <a:lnTo>
                    <a:pt x="30754" y="20566"/>
                  </a:lnTo>
                  <a:lnTo>
                    <a:pt x="30660" y="20661"/>
                  </a:lnTo>
                  <a:lnTo>
                    <a:pt x="30471" y="20849"/>
                  </a:lnTo>
                  <a:lnTo>
                    <a:pt x="30094" y="21038"/>
                  </a:lnTo>
                  <a:lnTo>
                    <a:pt x="30188" y="21038"/>
                  </a:lnTo>
                  <a:lnTo>
                    <a:pt x="30188" y="21227"/>
                  </a:lnTo>
                  <a:lnTo>
                    <a:pt x="29905" y="21604"/>
                  </a:lnTo>
                  <a:lnTo>
                    <a:pt x="30188" y="21415"/>
                  </a:lnTo>
                  <a:lnTo>
                    <a:pt x="29905" y="21793"/>
                  </a:lnTo>
                  <a:lnTo>
                    <a:pt x="29905" y="21698"/>
                  </a:lnTo>
                  <a:lnTo>
                    <a:pt x="29811" y="21793"/>
                  </a:lnTo>
                  <a:lnTo>
                    <a:pt x="29716" y="21887"/>
                  </a:lnTo>
                  <a:lnTo>
                    <a:pt x="29339" y="21981"/>
                  </a:lnTo>
                  <a:lnTo>
                    <a:pt x="28867" y="21981"/>
                  </a:lnTo>
                  <a:lnTo>
                    <a:pt x="28773" y="22076"/>
                  </a:lnTo>
                  <a:lnTo>
                    <a:pt x="28584" y="22170"/>
                  </a:lnTo>
                  <a:lnTo>
                    <a:pt x="28679" y="22264"/>
                  </a:lnTo>
                  <a:lnTo>
                    <a:pt x="28679" y="22453"/>
                  </a:lnTo>
                  <a:lnTo>
                    <a:pt x="28962" y="22076"/>
                  </a:lnTo>
                  <a:lnTo>
                    <a:pt x="28867" y="22453"/>
                  </a:lnTo>
                  <a:lnTo>
                    <a:pt x="29150" y="22264"/>
                  </a:lnTo>
                  <a:lnTo>
                    <a:pt x="29150" y="22359"/>
                  </a:lnTo>
                  <a:lnTo>
                    <a:pt x="28679" y="22642"/>
                  </a:lnTo>
                  <a:lnTo>
                    <a:pt x="28490" y="22547"/>
                  </a:lnTo>
                  <a:lnTo>
                    <a:pt x="28396" y="22453"/>
                  </a:lnTo>
                  <a:lnTo>
                    <a:pt x="28301" y="22453"/>
                  </a:lnTo>
                  <a:lnTo>
                    <a:pt x="28207" y="22547"/>
                  </a:lnTo>
                  <a:lnTo>
                    <a:pt x="27924" y="22736"/>
                  </a:lnTo>
                  <a:lnTo>
                    <a:pt x="27641" y="22925"/>
                  </a:lnTo>
                  <a:lnTo>
                    <a:pt x="27735" y="22925"/>
                  </a:lnTo>
                  <a:lnTo>
                    <a:pt x="26886" y="23491"/>
                  </a:lnTo>
                  <a:lnTo>
                    <a:pt x="26132" y="23962"/>
                  </a:lnTo>
                  <a:lnTo>
                    <a:pt x="26132" y="23774"/>
                  </a:lnTo>
                  <a:lnTo>
                    <a:pt x="26226" y="23585"/>
                  </a:lnTo>
                  <a:lnTo>
                    <a:pt x="25754" y="23868"/>
                  </a:lnTo>
                  <a:lnTo>
                    <a:pt x="25471" y="24151"/>
                  </a:lnTo>
                  <a:lnTo>
                    <a:pt x="25377" y="24245"/>
                  </a:lnTo>
                  <a:lnTo>
                    <a:pt x="25471" y="24340"/>
                  </a:lnTo>
                  <a:lnTo>
                    <a:pt x="25188" y="24245"/>
                  </a:lnTo>
                  <a:lnTo>
                    <a:pt x="24905" y="24245"/>
                  </a:lnTo>
                  <a:lnTo>
                    <a:pt x="24434" y="24340"/>
                  </a:lnTo>
                  <a:lnTo>
                    <a:pt x="23585" y="24811"/>
                  </a:lnTo>
                  <a:lnTo>
                    <a:pt x="23207" y="24906"/>
                  </a:lnTo>
                  <a:lnTo>
                    <a:pt x="22924" y="25000"/>
                  </a:lnTo>
                  <a:lnTo>
                    <a:pt x="22830" y="24906"/>
                  </a:lnTo>
                  <a:lnTo>
                    <a:pt x="22924" y="24811"/>
                  </a:lnTo>
                  <a:lnTo>
                    <a:pt x="22830" y="24717"/>
                  </a:lnTo>
                  <a:lnTo>
                    <a:pt x="21886" y="24717"/>
                  </a:lnTo>
                  <a:lnTo>
                    <a:pt x="21509" y="24906"/>
                  </a:lnTo>
                  <a:lnTo>
                    <a:pt x="21037" y="25189"/>
                  </a:lnTo>
                  <a:lnTo>
                    <a:pt x="20660" y="25283"/>
                  </a:lnTo>
                  <a:lnTo>
                    <a:pt x="20754" y="25189"/>
                  </a:lnTo>
                  <a:lnTo>
                    <a:pt x="20754" y="25094"/>
                  </a:lnTo>
                  <a:lnTo>
                    <a:pt x="20471" y="25283"/>
                  </a:lnTo>
                  <a:lnTo>
                    <a:pt x="20377" y="25377"/>
                  </a:lnTo>
                  <a:lnTo>
                    <a:pt x="20188" y="25094"/>
                  </a:lnTo>
                  <a:lnTo>
                    <a:pt x="20471" y="25094"/>
                  </a:lnTo>
                  <a:lnTo>
                    <a:pt x="20094" y="25000"/>
                  </a:lnTo>
                  <a:lnTo>
                    <a:pt x="19339" y="25094"/>
                  </a:lnTo>
                  <a:lnTo>
                    <a:pt x="18019" y="25377"/>
                  </a:lnTo>
                  <a:lnTo>
                    <a:pt x="18019" y="25377"/>
                  </a:lnTo>
                  <a:lnTo>
                    <a:pt x="18679" y="25000"/>
                  </a:lnTo>
                  <a:lnTo>
                    <a:pt x="18396" y="25000"/>
                  </a:lnTo>
                  <a:lnTo>
                    <a:pt x="18113" y="25094"/>
                  </a:lnTo>
                  <a:lnTo>
                    <a:pt x="17830" y="25094"/>
                  </a:lnTo>
                  <a:lnTo>
                    <a:pt x="17075" y="25000"/>
                  </a:lnTo>
                  <a:lnTo>
                    <a:pt x="15943" y="24717"/>
                  </a:lnTo>
                  <a:lnTo>
                    <a:pt x="15094" y="24623"/>
                  </a:lnTo>
                  <a:lnTo>
                    <a:pt x="14811" y="24528"/>
                  </a:lnTo>
                  <a:lnTo>
                    <a:pt x="14764" y="24481"/>
                  </a:lnTo>
                  <a:lnTo>
                    <a:pt x="14764" y="24481"/>
                  </a:lnTo>
                  <a:lnTo>
                    <a:pt x="14717" y="24528"/>
                  </a:lnTo>
                  <a:lnTo>
                    <a:pt x="14339" y="24340"/>
                  </a:lnTo>
                  <a:lnTo>
                    <a:pt x="13868" y="24057"/>
                  </a:lnTo>
                  <a:lnTo>
                    <a:pt x="13868" y="24057"/>
                  </a:lnTo>
                  <a:lnTo>
                    <a:pt x="14056" y="24245"/>
                  </a:lnTo>
                  <a:lnTo>
                    <a:pt x="13868" y="24245"/>
                  </a:lnTo>
                  <a:lnTo>
                    <a:pt x="13679" y="24151"/>
                  </a:lnTo>
                  <a:lnTo>
                    <a:pt x="13585" y="23962"/>
                  </a:lnTo>
                  <a:lnTo>
                    <a:pt x="13396" y="23962"/>
                  </a:lnTo>
                  <a:lnTo>
                    <a:pt x="13490" y="23868"/>
                  </a:lnTo>
                  <a:lnTo>
                    <a:pt x="12924" y="23868"/>
                  </a:lnTo>
                  <a:lnTo>
                    <a:pt x="12170" y="23679"/>
                  </a:lnTo>
                  <a:lnTo>
                    <a:pt x="11509" y="23491"/>
                  </a:lnTo>
                  <a:lnTo>
                    <a:pt x="11226" y="23302"/>
                  </a:lnTo>
                  <a:lnTo>
                    <a:pt x="11132" y="23113"/>
                  </a:lnTo>
                  <a:lnTo>
                    <a:pt x="10755" y="23113"/>
                  </a:lnTo>
                  <a:lnTo>
                    <a:pt x="10472" y="22925"/>
                  </a:lnTo>
                  <a:lnTo>
                    <a:pt x="10566" y="22925"/>
                  </a:lnTo>
                  <a:lnTo>
                    <a:pt x="10094" y="22736"/>
                  </a:lnTo>
                  <a:lnTo>
                    <a:pt x="9717" y="22642"/>
                  </a:lnTo>
                  <a:lnTo>
                    <a:pt x="9339" y="22642"/>
                  </a:lnTo>
                  <a:lnTo>
                    <a:pt x="9339" y="22453"/>
                  </a:lnTo>
                  <a:lnTo>
                    <a:pt x="9339" y="22264"/>
                  </a:lnTo>
                  <a:lnTo>
                    <a:pt x="9056" y="21981"/>
                  </a:lnTo>
                  <a:lnTo>
                    <a:pt x="7924" y="21321"/>
                  </a:lnTo>
                  <a:lnTo>
                    <a:pt x="7453" y="21038"/>
                  </a:lnTo>
                  <a:lnTo>
                    <a:pt x="6887" y="20566"/>
                  </a:lnTo>
                  <a:lnTo>
                    <a:pt x="6132" y="19906"/>
                  </a:lnTo>
                  <a:lnTo>
                    <a:pt x="5755" y="19717"/>
                  </a:lnTo>
                  <a:lnTo>
                    <a:pt x="5660" y="19623"/>
                  </a:lnTo>
                  <a:lnTo>
                    <a:pt x="5472" y="19623"/>
                  </a:lnTo>
                  <a:lnTo>
                    <a:pt x="5283" y="19246"/>
                  </a:lnTo>
                  <a:lnTo>
                    <a:pt x="4906" y="18774"/>
                  </a:lnTo>
                  <a:lnTo>
                    <a:pt x="4528" y="18302"/>
                  </a:lnTo>
                  <a:lnTo>
                    <a:pt x="4151" y="18019"/>
                  </a:lnTo>
                  <a:lnTo>
                    <a:pt x="4151" y="17736"/>
                  </a:lnTo>
                  <a:lnTo>
                    <a:pt x="4057" y="17547"/>
                  </a:lnTo>
                  <a:lnTo>
                    <a:pt x="3679" y="17076"/>
                  </a:lnTo>
                  <a:lnTo>
                    <a:pt x="3868" y="17076"/>
                  </a:lnTo>
                  <a:lnTo>
                    <a:pt x="3113" y="16887"/>
                  </a:lnTo>
                  <a:lnTo>
                    <a:pt x="3207" y="16604"/>
                  </a:lnTo>
                  <a:lnTo>
                    <a:pt x="3113" y="16227"/>
                  </a:lnTo>
                  <a:lnTo>
                    <a:pt x="2924" y="15849"/>
                  </a:lnTo>
                  <a:lnTo>
                    <a:pt x="2641" y="15661"/>
                  </a:lnTo>
                  <a:lnTo>
                    <a:pt x="2736" y="15566"/>
                  </a:lnTo>
                  <a:lnTo>
                    <a:pt x="2641" y="15472"/>
                  </a:lnTo>
                  <a:lnTo>
                    <a:pt x="2453" y="15095"/>
                  </a:lnTo>
                  <a:lnTo>
                    <a:pt x="1981" y="14529"/>
                  </a:lnTo>
                  <a:lnTo>
                    <a:pt x="2170" y="14434"/>
                  </a:lnTo>
                  <a:lnTo>
                    <a:pt x="1981" y="14340"/>
                  </a:lnTo>
                  <a:lnTo>
                    <a:pt x="1887" y="14246"/>
                  </a:lnTo>
                  <a:lnTo>
                    <a:pt x="1792" y="14151"/>
                  </a:lnTo>
                  <a:lnTo>
                    <a:pt x="1604" y="13680"/>
                  </a:lnTo>
                  <a:lnTo>
                    <a:pt x="1698" y="13774"/>
                  </a:lnTo>
                  <a:lnTo>
                    <a:pt x="1698" y="13774"/>
                  </a:lnTo>
                  <a:lnTo>
                    <a:pt x="1509" y="13302"/>
                  </a:lnTo>
                  <a:lnTo>
                    <a:pt x="1321" y="12831"/>
                  </a:lnTo>
                  <a:lnTo>
                    <a:pt x="1226" y="12453"/>
                  </a:lnTo>
                  <a:lnTo>
                    <a:pt x="1226" y="12170"/>
                  </a:lnTo>
                  <a:lnTo>
                    <a:pt x="1321" y="11982"/>
                  </a:lnTo>
                  <a:lnTo>
                    <a:pt x="1415" y="12453"/>
                  </a:lnTo>
                  <a:lnTo>
                    <a:pt x="1509" y="12359"/>
                  </a:lnTo>
                  <a:lnTo>
                    <a:pt x="1792" y="12359"/>
                  </a:lnTo>
                  <a:lnTo>
                    <a:pt x="1604" y="12170"/>
                  </a:lnTo>
                  <a:lnTo>
                    <a:pt x="1604" y="11887"/>
                  </a:lnTo>
                  <a:lnTo>
                    <a:pt x="1509" y="11227"/>
                  </a:lnTo>
                  <a:lnTo>
                    <a:pt x="1415" y="11132"/>
                  </a:lnTo>
                  <a:lnTo>
                    <a:pt x="1415" y="10944"/>
                  </a:lnTo>
                  <a:lnTo>
                    <a:pt x="1321" y="10849"/>
                  </a:lnTo>
                  <a:lnTo>
                    <a:pt x="1226" y="10849"/>
                  </a:lnTo>
                  <a:lnTo>
                    <a:pt x="1226" y="11038"/>
                  </a:lnTo>
                  <a:lnTo>
                    <a:pt x="1321" y="11321"/>
                  </a:lnTo>
                  <a:lnTo>
                    <a:pt x="1132" y="11227"/>
                  </a:lnTo>
                  <a:lnTo>
                    <a:pt x="1132" y="11132"/>
                  </a:lnTo>
                  <a:lnTo>
                    <a:pt x="1132" y="11038"/>
                  </a:lnTo>
                  <a:lnTo>
                    <a:pt x="943" y="10849"/>
                  </a:lnTo>
                  <a:lnTo>
                    <a:pt x="1038" y="10661"/>
                  </a:lnTo>
                  <a:lnTo>
                    <a:pt x="1132" y="10378"/>
                  </a:lnTo>
                  <a:lnTo>
                    <a:pt x="1226" y="9812"/>
                  </a:lnTo>
                  <a:lnTo>
                    <a:pt x="1132" y="9340"/>
                  </a:lnTo>
                  <a:lnTo>
                    <a:pt x="1132" y="9151"/>
                  </a:lnTo>
                  <a:lnTo>
                    <a:pt x="1226" y="9057"/>
                  </a:lnTo>
                  <a:lnTo>
                    <a:pt x="1226" y="8491"/>
                  </a:lnTo>
                  <a:lnTo>
                    <a:pt x="1321" y="7831"/>
                  </a:lnTo>
                  <a:lnTo>
                    <a:pt x="1604" y="6416"/>
                  </a:lnTo>
                  <a:lnTo>
                    <a:pt x="1981" y="4906"/>
                  </a:lnTo>
                  <a:lnTo>
                    <a:pt x="2453" y="3302"/>
                  </a:lnTo>
                  <a:lnTo>
                    <a:pt x="2736" y="2359"/>
                  </a:lnTo>
                  <a:lnTo>
                    <a:pt x="2924" y="1887"/>
                  </a:lnTo>
                  <a:lnTo>
                    <a:pt x="3019" y="1416"/>
                  </a:lnTo>
                  <a:lnTo>
                    <a:pt x="3302" y="1133"/>
                  </a:lnTo>
                  <a:lnTo>
                    <a:pt x="3491" y="755"/>
                  </a:lnTo>
                  <a:lnTo>
                    <a:pt x="3585" y="567"/>
                  </a:lnTo>
                  <a:lnTo>
                    <a:pt x="3585" y="472"/>
                  </a:lnTo>
                  <a:lnTo>
                    <a:pt x="3491" y="378"/>
                  </a:lnTo>
                  <a:lnTo>
                    <a:pt x="3302" y="284"/>
                  </a:lnTo>
                  <a:lnTo>
                    <a:pt x="3207" y="95"/>
                  </a:lnTo>
                  <a:lnTo>
                    <a:pt x="3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282" name="Google Shape;282;p67"/>
            <p:cNvSpPr/>
            <p:nvPr/>
          </p:nvSpPr>
          <p:spPr>
            <a:xfrm rot="2194200">
              <a:off x="2161440" y="3304080"/>
              <a:ext cx="181800" cy="131400"/>
            </a:xfrm>
            <a:custGeom>
              <a:rect b="b" l="l" r="r" t="t"/>
              <a:pathLst>
                <a:path extrusionOk="0" h="5472" w="7548">
                  <a:moveTo>
                    <a:pt x="5000" y="0"/>
                  </a:moveTo>
                  <a:lnTo>
                    <a:pt x="4812" y="95"/>
                  </a:lnTo>
                  <a:lnTo>
                    <a:pt x="4717" y="95"/>
                  </a:lnTo>
                  <a:lnTo>
                    <a:pt x="4340" y="472"/>
                  </a:lnTo>
                  <a:lnTo>
                    <a:pt x="4057" y="566"/>
                  </a:lnTo>
                  <a:lnTo>
                    <a:pt x="3774" y="566"/>
                  </a:lnTo>
                  <a:lnTo>
                    <a:pt x="3397" y="378"/>
                  </a:lnTo>
                  <a:lnTo>
                    <a:pt x="3208" y="944"/>
                  </a:lnTo>
                  <a:lnTo>
                    <a:pt x="2548" y="1887"/>
                  </a:lnTo>
                  <a:lnTo>
                    <a:pt x="2170" y="2359"/>
                  </a:lnTo>
                  <a:lnTo>
                    <a:pt x="1793" y="2736"/>
                  </a:lnTo>
                  <a:lnTo>
                    <a:pt x="1415" y="2925"/>
                  </a:lnTo>
                  <a:lnTo>
                    <a:pt x="1321" y="2925"/>
                  </a:lnTo>
                  <a:lnTo>
                    <a:pt x="1227" y="2831"/>
                  </a:lnTo>
                  <a:lnTo>
                    <a:pt x="1321" y="3114"/>
                  </a:lnTo>
                  <a:lnTo>
                    <a:pt x="1132" y="3114"/>
                  </a:lnTo>
                  <a:lnTo>
                    <a:pt x="1227" y="3302"/>
                  </a:lnTo>
                  <a:lnTo>
                    <a:pt x="1227" y="3208"/>
                  </a:lnTo>
                  <a:lnTo>
                    <a:pt x="1321" y="3302"/>
                  </a:lnTo>
                  <a:lnTo>
                    <a:pt x="1510" y="3491"/>
                  </a:lnTo>
                  <a:lnTo>
                    <a:pt x="1321" y="3397"/>
                  </a:lnTo>
                  <a:lnTo>
                    <a:pt x="1132" y="3491"/>
                  </a:lnTo>
                  <a:lnTo>
                    <a:pt x="755" y="3963"/>
                  </a:lnTo>
                  <a:lnTo>
                    <a:pt x="472" y="4529"/>
                  </a:lnTo>
                  <a:lnTo>
                    <a:pt x="283" y="4623"/>
                  </a:lnTo>
                  <a:lnTo>
                    <a:pt x="0" y="4623"/>
                  </a:lnTo>
                  <a:lnTo>
                    <a:pt x="378" y="5095"/>
                  </a:lnTo>
                  <a:lnTo>
                    <a:pt x="944" y="5472"/>
                  </a:lnTo>
                  <a:lnTo>
                    <a:pt x="849" y="5378"/>
                  </a:lnTo>
                  <a:lnTo>
                    <a:pt x="944" y="5283"/>
                  </a:lnTo>
                  <a:lnTo>
                    <a:pt x="1132" y="5189"/>
                  </a:lnTo>
                  <a:lnTo>
                    <a:pt x="1321" y="5000"/>
                  </a:lnTo>
                  <a:lnTo>
                    <a:pt x="1321" y="4812"/>
                  </a:lnTo>
                  <a:lnTo>
                    <a:pt x="1227" y="4623"/>
                  </a:lnTo>
                  <a:lnTo>
                    <a:pt x="1227" y="4623"/>
                  </a:lnTo>
                  <a:lnTo>
                    <a:pt x="1510" y="4812"/>
                  </a:lnTo>
                  <a:lnTo>
                    <a:pt x="1415" y="4717"/>
                  </a:lnTo>
                  <a:lnTo>
                    <a:pt x="1415" y="4717"/>
                  </a:lnTo>
                  <a:lnTo>
                    <a:pt x="1604" y="4812"/>
                  </a:lnTo>
                  <a:lnTo>
                    <a:pt x="1698" y="4906"/>
                  </a:lnTo>
                  <a:lnTo>
                    <a:pt x="1604" y="4717"/>
                  </a:lnTo>
                  <a:lnTo>
                    <a:pt x="1415" y="4151"/>
                  </a:lnTo>
                  <a:lnTo>
                    <a:pt x="1510" y="4340"/>
                  </a:lnTo>
                  <a:lnTo>
                    <a:pt x="1887" y="4529"/>
                  </a:lnTo>
                  <a:lnTo>
                    <a:pt x="4812" y="1321"/>
                  </a:lnTo>
                  <a:lnTo>
                    <a:pt x="4812" y="1415"/>
                  </a:lnTo>
                  <a:lnTo>
                    <a:pt x="4812" y="1510"/>
                  </a:lnTo>
                  <a:lnTo>
                    <a:pt x="5095" y="1510"/>
                  </a:lnTo>
                  <a:lnTo>
                    <a:pt x="5000" y="1604"/>
                  </a:lnTo>
                  <a:lnTo>
                    <a:pt x="5000" y="1698"/>
                  </a:lnTo>
                  <a:lnTo>
                    <a:pt x="5189" y="1981"/>
                  </a:lnTo>
                  <a:lnTo>
                    <a:pt x="5472" y="2264"/>
                  </a:lnTo>
                  <a:lnTo>
                    <a:pt x="5661" y="2264"/>
                  </a:lnTo>
                  <a:lnTo>
                    <a:pt x="5944" y="2170"/>
                  </a:lnTo>
                  <a:lnTo>
                    <a:pt x="5661" y="2359"/>
                  </a:lnTo>
                  <a:lnTo>
                    <a:pt x="5566" y="2453"/>
                  </a:lnTo>
                  <a:lnTo>
                    <a:pt x="5566" y="2642"/>
                  </a:lnTo>
                  <a:lnTo>
                    <a:pt x="5661" y="2736"/>
                  </a:lnTo>
                  <a:lnTo>
                    <a:pt x="5944" y="2831"/>
                  </a:lnTo>
                  <a:lnTo>
                    <a:pt x="6132" y="2831"/>
                  </a:lnTo>
                  <a:lnTo>
                    <a:pt x="6227" y="3114"/>
                  </a:lnTo>
                  <a:lnTo>
                    <a:pt x="6415" y="3585"/>
                  </a:lnTo>
                  <a:lnTo>
                    <a:pt x="6698" y="4057"/>
                  </a:lnTo>
                  <a:lnTo>
                    <a:pt x="6887" y="4151"/>
                  </a:lnTo>
                  <a:lnTo>
                    <a:pt x="7076" y="4151"/>
                  </a:lnTo>
                  <a:lnTo>
                    <a:pt x="6887" y="4340"/>
                  </a:lnTo>
                  <a:lnTo>
                    <a:pt x="6793" y="4434"/>
                  </a:lnTo>
                  <a:lnTo>
                    <a:pt x="6887" y="4529"/>
                  </a:lnTo>
                  <a:lnTo>
                    <a:pt x="7076" y="4717"/>
                  </a:lnTo>
                  <a:lnTo>
                    <a:pt x="7453" y="4812"/>
                  </a:lnTo>
                  <a:lnTo>
                    <a:pt x="7264" y="5000"/>
                  </a:lnTo>
                  <a:lnTo>
                    <a:pt x="7076" y="5095"/>
                  </a:lnTo>
                  <a:lnTo>
                    <a:pt x="7359" y="5095"/>
                  </a:lnTo>
                  <a:lnTo>
                    <a:pt x="7547" y="4717"/>
                  </a:lnTo>
                  <a:lnTo>
                    <a:pt x="7453" y="4623"/>
                  </a:lnTo>
                  <a:lnTo>
                    <a:pt x="7264" y="4717"/>
                  </a:lnTo>
                  <a:lnTo>
                    <a:pt x="7453" y="4434"/>
                  </a:lnTo>
                  <a:lnTo>
                    <a:pt x="7453" y="4340"/>
                  </a:lnTo>
                  <a:lnTo>
                    <a:pt x="7453" y="4151"/>
                  </a:lnTo>
                  <a:lnTo>
                    <a:pt x="7170" y="3963"/>
                  </a:lnTo>
                  <a:lnTo>
                    <a:pt x="6793" y="3868"/>
                  </a:lnTo>
                  <a:lnTo>
                    <a:pt x="6981" y="3774"/>
                  </a:lnTo>
                  <a:lnTo>
                    <a:pt x="7264" y="3585"/>
                  </a:lnTo>
                  <a:lnTo>
                    <a:pt x="6981" y="3114"/>
                  </a:lnTo>
                  <a:lnTo>
                    <a:pt x="6698" y="2831"/>
                  </a:lnTo>
                  <a:lnTo>
                    <a:pt x="6415" y="2642"/>
                  </a:lnTo>
                  <a:lnTo>
                    <a:pt x="6604" y="2264"/>
                  </a:lnTo>
                  <a:lnTo>
                    <a:pt x="6887" y="1981"/>
                  </a:lnTo>
                  <a:lnTo>
                    <a:pt x="6415" y="2076"/>
                  </a:lnTo>
                  <a:lnTo>
                    <a:pt x="6604" y="1887"/>
                  </a:lnTo>
                  <a:lnTo>
                    <a:pt x="6227" y="1887"/>
                  </a:lnTo>
                  <a:lnTo>
                    <a:pt x="6415" y="1698"/>
                  </a:lnTo>
                  <a:lnTo>
                    <a:pt x="6510" y="1604"/>
                  </a:lnTo>
                  <a:lnTo>
                    <a:pt x="6510" y="1510"/>
                  </a:lnTo>
                  <a:lnTo>
                    <a:pt x="6227" y="1604"/>
                  </a:lnTo>
                  <a:lnTo>
                    <a:pt x="6132" y="1793"/>
                  </a:lnTo>
                  <a:lnTo>
                    <a:pt x="6132" y="1510"/>
                  </a:lnTo>
                  <a:lnTo>
                    <a:pt x="6038" y="1321"/>
                  </a:lnTo>
                  <a:lnTo>
                    <a:pt x="5755" y="944"/>
                  </a:lnTo>
                  <a:lnTo>
                    <a:pt x="5283" y="566"/>
                  </a:lnTo>
                  <a:lnTo>
                    <a:pt x="5095" y="283"/>
                  </a:lnTo>
                  <a:lnTo>
                    <a:pt x="5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283" name="Google Shape;283;p67"/>
          <p:cNvGrpSpPr/>
          <p:nvPr/>
        </p:nvGrpSpPr>
        <p:grpSpPr>
          <a:xfrm>
            <a:off x="6060693" y="1245416"/>
            <a:ext cx="959933" cy="815769"/>
            <a:chOff x="6060693" y="1245416"/>
            <a:chExt cx="959933" cy="815769"/>
          </a:xfrm>
        </p:grpSpPr>
        <p:sp>
          <p:nvSpPr>
            <p:cNvPr id="284" name="Google Shape;284;p67"/>
            <p:cNvSpPr/>
            <p:nvPr/>
          </p:nvSpPr>
          <p:spPr>
            <a:xfrm rot="-9270000">
              <a:off x="6243480" y="1365120"/>
              <a:ext cx="686520" cy="576360"/>
            </a:xfrm>
            <a:custGeom>
              <a:rect b="b" l="l" r="r" t="t"/>
              <a:pathLst>
                <a:path extrusionOk="0" h="24718" w="29434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67"/>
            <p:cNvSpPr/>
            <p:nvPr/>
          </p:nvSpPr>
          <p:spPr>
            <a:xfrm rot="-9270000">
              <a:off x="6085440" y="1707840"/>
              <a:ext cx="156960" cy="150480"/>
            </a:xfrm>
            <a:custGeom>
              <a:rect b="b" l="l" r="r" t="t"/>
              <a:pathLst>
                <a:path extrusionOk="0" h="6511" w="6793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86" name="Google Shape;286;p67"/>
          <p:cNvSpPr/>
          <p:nvPr/>
        </p:nvSpPr>
        <p:spPr>
          <a:xfrm>
            <a:off x="1554480" y="2366280"/>
            <a:ext cx="1440720" cy="101160"/>
          </a:xfrm>
          <a:custGeom>
            <a:rect b="b" l="l" r="r" t="t"/>
            <a:pathLst>
              <a:path extrusionOk="0" h="2831" w="27831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87" name="Google Shape;287;p67"/>
          <p:cNvSpPr/>
          <p:nvPr/>
        </p:nvSpPr>
        <p:spPr>
          <a:xfrm>
            <a:off x="5075640" y="2396160"/>
            <a:ext cx="2145600" cy="1014120"/>
          </a:xfrm>
          <a:custGeom>
            <a:rect b="b" l="l" r="r" t="t"/>
            <a:pathLst>
              <a:path extrusionOk="0" h="62358" w="65189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88" name="Google Shape;288;p67"/>
          <p:cNvSpPr/>
          <p:nvPr/>
        </p:nvSpPr>
        <p:spPr>
          <a:xfrm>
            <a:off x="4045680" y="720000"/>
            <a:ext cx="1050840" cy="920520"/>
          </a:xfrm>
          <a:custGeom>
            <a:rect b="b" l="l" r="r" t="t"/>
            <a:pathLst>
              <a:path extrusionOk="0" h="15330" w="17495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89" name="Google Shape;289;p67"/>
          <p:cNvSpPr/>
          <p:nvPr/>
        </p:nvSpPr>
        <p:spPr>
          <a:xfrm>
            <a:off x="1554480" y="2366280"/>
            <a:ext cx="1440720" cy="101160"/>
          </a:xfrm>
          <a:custGeom>
            <a:rect b="b" l="l" r="r" t="t"/>
            <a:pathLst>
              <a:path extrusionOk="0" h="2831" w="27831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0" name="Google Shape;290;p67"/>
          <p:cNvSpPr/>
          <p:nvPr/>
        </p:nvSpPr>
        <p:spPr>
          <a:xfrm>
            <a:off x="3543840" y="3274560"/>
            <a:ext cx="1440720" cy="101160"/>
          </a:xfrm>
          <a:custGeom>
            <a:rect b="b" l="l" r="r" t="t"/>
            <a:pathLst>
              <a:path extrusionOk="0" h="2831" w="27831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68"/>
          <p:cNvSpPr/>
          <p:nvPr/>
        </p:nvSpPr>
        <p:spPr>
          <a:xfrm>
            <a:off x="-91440" y="914400"/>
            <a:ext cx="9154080" cy="8557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600" strike="noStrik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Objectives</a:t>
            </a:r>
            <a:endParaRPr b="0" sz="26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68"/>
          <p:cNvSpPr/>
          <p:nvPr/>
        </p:nvSpPr>
        <p:spPr>
          <a:xfrm>
            <a:off x="457200" y="1563479"/>
            <a:ext cx="8227800" cy="28164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-353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</a:pP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TO demonstrate the RC-phase shift oscillator. </a:t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-353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</a:pP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TO gain knowledge about the basic construction and working principle  of RC-phase shift oscillator. </a:t>
            </a:r>
            <a:endParaRPr/>
          </a:p>
          <a:p>
            <a:pPr indent="-353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</a:pPr>
            <a:r>
              <a:rPr b="0" lang="en-US" sz="2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To </a:t>
            </a: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analyze and design RC-phase shift oscillator. </a:t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-353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</a:pPr>
            <a:r>
              <a:rPr lang="en-US"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To get idea about feedback oscillator. </a:t>
            </a:r>
            <a:endParaRPr b="0" sz="2000" strike="noStrike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-353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</a:pPr>
            <a:r>
              <a:rPr lang="en-US"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To know about the applications of it. </a:t>
            </a:r>
            <a:endParaRPr/>
          </a:p>
          <a:p>
            <a:pPr indent="-22688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None/>
            </a:pPr>
            <a:r>
              <a:t/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Your audience will listen to you or read the content, but won’t do both. </a:t>
            </a:r>
            <a:endParaRPr b="0" sz="2000" strike="noStrike">
              <a:solidFill>
                <a:schemeClr val="dk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297" name="Google Shape;297;p68"/>
          <p:cNvSpPr/>
          <p:nvPr/>
        </p:nvSpPr>
        <p:spPr>
          <a:xfrm>
            <a:off x="4149360" y="274320"/>
            <a:ext cx="786960" cy="803520"/>
          </a:xfrm>
          <a:custGeom>
            <a:rect b="b" l="l" r="r" t="t"/>
            <a:pathLst>
              <a:path extrusionOk="0" h="69056" w="67641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8" name="Google Shape;298;p68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68"/>
          <p:cNvSpPr/>
          <p:nvPr/>
        </p:nvSpPr>
        <p:spPr>
          <a:xfrm>
            <a:off x="4378680" y="457200"/>
            <a:ext cx="385200" cy="400680"/>
          </a:xfrm>
          <a:custGeom>
            <a:rect b="b" l="l" r="r" t="t"/>
            <a:pathLst>
              <a:path extrusionOk="0" h="18420" w="17715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9"/>
          <p:cNvSpPr/>
          <p:nvPr/>
        </p:nvSpPr>
        <p:spPr>
          <a:xfrm>
            <a:off x="-156077" y="932527"/>
            <a:ext cx="9154080" cy="47655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600" u="sng" strike="noStrike">
                <a:solidFill>
                  <a:schemeClr val="hlink"/>
                </a:solidFill>
                <a:latin typeface="Walter Turncoat"/>
                <a:ea typeface="Walter Turncoat"/>
                <a:cs typeface="Walter Turncoat"/>
                <a:sym typeface="Walter Turncoat"/>
                <a:hlinkClick action="ppaction://hlinksldjump" r:id="rId3"/>
              </a:rPr>
              <a:t>Introduction</a:t>
            </a:r>
            <a:endParaRPr b="0" sz="26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69"/>
          <p:cNvSpPr/>
          <p:nvPr/>
        </p:nvSpPr>
        <p:spPr>
          <a:xfrm>
            <a:off x="3838303" y="310384"/>
            <a:ext cx="786960" cy="803520"/>
          </a:xfrm>
          <a:custGeom>
            <a:rect b="b" l="l" r="r" t="t"/>
            <a:pathLst>
              <a:path extrusionOk="0" h="69056" w="67641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69"/>
          <p:cNvSpPr/>
          <p:nvPr/>
        </p:nvSpPr>
        <p:spPr>
          <a:xfrm>
            <a:off x="4042603" y="607087"/>
            <a:ext cx="378360" cy="325440"/>
          </a:xfrm>
          <a:custGeom>
            <a:rect b="b" l="l" r="r" t="t"/>
            <a:pathLst>
              <a:path extrusionOk="0" h="14965" w="17398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69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69"/>
          <p:cNvSpPr/>
          <p:nvPr/>
        </p:nvSpPr>
        <p:spPr>
          <a:xfrm>
            <a:off x="318810" y="1491501"/>
            <a:ext cx="263787" cy="290520"/>
          </a:xfrm>
          <a:custGeom>
            <a:rect b="b" l="l" r="r" t="t"/>
            <a:pathLst>
              <a:path extrusionOk="0" h="18981" w="15817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69"/>
          <p:cNvSpPr txBox="1"/>
          <p:nvPr/>
        </p:nvSpPr>
        <p:spPr>
          <a:xfrm flipH="1">
            <a:off x="582597" y="1179289"/>
            <a:ext cx="136007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rPr>
              <a:t>       </a:t>
            </a:r>
            <a:r>
              <a:rPr lang="en-US" sz="1800">
                <a:solidFill>
                  <a:schemeClr val="accent4"/>
                </a:solidFill>
                <a:latin typeface="Sniglet"/>
                <a:ea typeface="Sniglet"/>
                <a:cs typeface="Sniglet"/>
                <a:sym typeface="Sniglet"/>
              </a:rPr>
              <a:t>Oscillator :</a:t>
            </a: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</a:t>
            </a:r>
            <a:endParaRPr/>
          </a:p>
        </p:txBody>
      </p:sp>
      <p:sp>
        <p:nvSpPr>
          <p:cNvPr id="310" name="Google Shape;310;p69"/>
          <p:cNvSpPr txBox="1"/>
          <p:nvPr/>
        </p:nvSpPr>
        <p:spPr>
          <a:xfrm>
            <a:off x="1728454" y="1458855"/>
            <a:ext cx="669025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An electronic oscillator is an electronic circuit that converts electrical energy from DC power supply to periodic waveform.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69"/>
          <p:cNvSpPr txBox="1"/>
          <p:nvPr/>
        </p:nvSpPr>
        <p:spPr>
          <a:xfrm>
            <a:off x="582597" y="2998039"/>
            <a:ext cx="278454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4"/>
                </a:solidFill>
                <a:latin typeface="Sniglet"/>
                <a:ea typeface="Sniglet"/>
                <a:cs typeface="Sniglet"/>
                <a:sym typeface="Sniglet"/>
              </a:rPr>
              <a:t>RC Phase Shift Oscillator :</a:t>
            </a: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 </a:t>
            </a:r>
            <a:endParaRPr/>
          </a:p>
        </p:txBody>
      </p:sp>
      <p:sp>
        <p:nvSpPr>
          <p:cNvPr id="312" name="Google Shape;312;p69"/>
          <p:cNvSpPr/>
          <p:nvPr/>
        </p:nvSpPr>
        <p:spPr>
          <a:xfrm>
            <a:off x="335450" y="3012774"/>
            <a:ext cx="263787" cy="290520"/>
          </a:xfrm>
          <a:custGeom>
            <a:rect b="b" l="l" r="r" t="t"/>
            <a:pathLst>
              <a:path extrusionOk="0" h="18981" w="15817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69"/>
          <p:cNvSpPr txBox="1"/>
          <p:nvPr/>
        </p:nvSpPr>
        <p:spPr>
          <a:xfrm>
            <a:off x="3209702" y="3012774"/>
            <a:ext cx="578830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An RC phase shift oscillator is one of many AC oscillator circuits that is adaptable to a wide range of loads. </a:t>
            </a:r>
            <a:endParaRPr/>
          </a:p>
        </p:txBody>
      </p:sp>
      <p:sp>
        <p:nvSpPr>
          <p:cNvPr id="314" name="Google Shape;314;p69"/>
          <p:cNvSpPr/>
          <p:nvPr/>
        </p:nvSpPr>
        <p:spPr>
          <a:xfrm>
            <a:off x="1239128" y="2301938"/>
            <a:ext cx="1267983" cy="445674"/>
          </a:xfrm>
          <a:prstGeom prst="flowChartProcess">
            <a:avLst/>
          </a:prstGeom>
          <a:gradFill>
            <a:gsLst>
              <a:gs pos="0">
                <a:srgbClr val="78669A"/>
              </a:gs>
              <a:gs pos="80000">
                <a:srgbClr val="9D86C9"/>
              </a:gs>
              <a:gs pos="100000">
                <a:srgbClr val="9E84CC"/>
              </a:gs>
            </a:gsLst>
            <a:lin ang="16200000" scaled="0"/>
          </a:gradFill>
          <a:ln cap="flat" cmpd="sng" w="9525">
            <a:solidFill>
              <a:srgbClr val="A18DC5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DC Power supply</a:t>
            </a:r>
            <a:endParaRPr/>
          </a:p>
        </p:txBody>
      </p:sp>
      <p:sp>
        <p:nvSpPr>
          <p:cNvPr id="315" name="Google Shape;315;p69"/>
          <p:cNvSpPr/>
          <p:nvPr/>
        </p:nvSpPr>
        <p:spPr>
          <a:xfrm>
            <a:off x="2732835" y="2458891"/>
            <a:ext cx="530198" cy="11285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25400">
            <a:solidFill>
              <a:srgbClr val="79983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69"/>
          <p:cNvSpPr/>
          <p:nvPr/>
        </p:nvSpPr>
        <p:spPr>
          <a:xfrm>
            <a:off x="3525656" y="2305084"/>
            <a:ext cx="1267983" cy="445674"/>
          </a:xfrm>
          <a:prstGeom prst="flowChartProcess">
            <a:avLst/>
          </a:prstGeom>
          <a:gradFill>
            <a:gsLst>
              <a:gs pos="0">
                <a:srgbClr val="78669A"/>
              </a:gs>
              <a:gs pos="80000">
                <a:srgbClr val="9D86C9"/>
              </a:gs>
              <a:gs pos="100000">
                <a:srgbClr val="9E84CC"/>
              </a:gs>
            </a:gsLst>
            <a:lin ang="16200000" scaled="0"/>
          </a:gradFill>
          <a:ln cap="flat" cmpd="sng" w="9525">
            <a:solidFill>
              <a:srgbClr val="A18DC5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Oscillator circuit</a:t>
            </a:r>
            <a:endParaRPr/>
          </a:p>
        </p:txBody>
      </p:sp>
      <p:sp>
        <p:nvSpPr>
          <p:cNvPr id="317" name="Google Shape;317;p69"/>
          <p:cNvSpPr/>
          <p:nvPr/>
        </p:nvSpPr>
        <p:spPr>
          <a:xfrm>
            <a:off x="5122869" y="2438753"/>
            <a:ext cx="530198" cy="11285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25400">
            <a:solidFill>
              <a:srgbClr val="79983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69"/>
          <p:cNvSpPr/>
          <p:nvPr/>
        </p:nvSpPr>
        <p:spPr>
          <a:xfrm>
            <a:off x="3838303" y="3650662"/>
            <a:ext cx="1235278" cy="368088"/>
          </a:xfrm>
          <a:prstGeom prst="flowChartProcess">
            <a:avLst/>
          </a:prstGeom>
          <a:gradFill>
            <a:gsLst>
              <a:gs pos="0">
                <a:srgbClr val="78669A"/>
              </a:gs>
              <a:gs pos="80000">
                <a:srgbClr val="9D86C9"/>
              </a:gs>
              <a:gs pos="100000">
                <a:srgbClr val="9E84CC"/>
              </a:gs>
            </a:gsLst>
            <a:lin ang="16200000" scaled="0"/>
          </a:gradFill>
          <a:ln cap="flat" cmpd="sng" w="9525">
            <a:solidFill>
              <a:srgbClr val="A18DC5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Feedback Network</a:t>
            </a:r>
            <a:endParaRPr/>
          </a:p>
        </p:txBody>
      </p:sp>
      <p:sp>
        <p:nvSpPr>
          <p:cNvPr id="319" name="Google Shape;319;p69"/>
          <p:cNvSpPr/>
          <p:nvPr/>
        </p:nvSpPr>
        <p:spPr>
          <a:xfrm>
            <a:off x="2304676" y="4388678"/>
            <a:ext cx="1267983" cy="445674"/>
          </a:xfrm>
          <a:prstGeom prst="flowChartProcess">
            <a:avLst/>
          </a:prstGeom>
          <a:gradFill>
            <a:gsLst>
              <a:gs pos="0">
                <a:srgbClr val="78669A"/>
              </a:gs>
              <a:gs pos="80000">
                <a:srgbClr val="9D86C9"/>
              </a:gs>
              <a:gs pos="100000">
                <a:srgbClr val="9E84CC"/>
              </a:gs>
            </a:gsLst>
            <a:lin ang="16200000" scaled="0"/>
          </a:gradFill>
          <a:ln cap="flat" cmpd="sng" w="9525">
            <a:solidFill>
              <a:srgbClr val="A18DC5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Oscillator Circuit</a:t>
            </a:r>
            <a:endParaRPr/>
          </a:p>
        </p:txBody>
      </p:sp>
      <p:sp>
        <p:nvSpPr>
          <p:cNvPr id="320" name="Google Shape;320;p69"/>
          <p:cNvSpPr/>
          <p:nvPr/>
        </p:nvSpPr>
        <p:spPr>
          <a:xfrm>
            <a:off x="5293736" y="4388678"/>
            <a:ext cx="1267983" cy="445674"/>
          </a:xfrm>
          <a:prstGeom prst="flowChartProcess">
            <a:avLst/>
          </a:prstGeom>
          <a:gradFill>
            <a:gsLst>
              <a:gs pos="0">
                <a:srgbClr val="78669A"/>
              </a:gs>
              <a:gs pos="80000">
                <a:srgbClr val="9D86C9"/>
              </a:gs>
              <a:gs pos="100000">
                <a:srgbClr val="9E84CC"/>
              </a:gs>
            </a:gsLst>
            <a:lin ang="16200000" scaled="0"/>
          </a:gradFill>
          <a:ln cap="flat" cmpd="sng" w="9525">
            <a:solidFill>
              <a:srgbClr val="A18DC5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Amplifier</a:t>
            </a:r>
            <a:endParaRPr/>
          </a:p>
        </p:txBody>
      </p:sp>
      <p:cxnSp>
        <p:nvCxnSpPr>
          <p:cNvPr id="321" name="Google Shape;321;p69"/>
          <p:cNvCxnSpPr>
            <a:stCxn id="320" idx="0"/>
          </p:cNvCxnSpPr>
          <p:nvPr/>
        </p:nvCxnSpPr>
        <p:spPr>
          <a:xfrm rot="10800000">
            <a:off x="5927728" y="3834578"/>
            <a:ext cx="0" cy="554100"/>
          </a:xfrm>
          <a:prstGeom prst="straightConnector1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"/>
            <a:headEnd len="sm" w="sm" type="none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322" name="Google Shape;322;p69"/>
          <p:cNvCxnSpPr>
            <a:stCxn id="318" idx="3"/>
          </p:cNvCxnSpPr>
          <p:nvPr/>
        </p:nvCxnSpPr>
        <p:spPr>
          <a:xfrm>
            <a:off x="5073581" y="3834706"/>
            <a:ext cx="854100" cy="0"/>
          </a:xfrm>
          <a:prstGeom prst="straightConnector1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323" name="Google Shape;323;p69"/>
          <p:cNvCxnSpPr/>
          <p:nvPr/>
        </p:nvCxnSpPr>
        <p:spPr>
          <a:xfrm>
            <a:off x="2997934" y="3836058"/>
            <a:ext cx="0" cy="552620"/>
          </a:xfrm>
          <a:prstGeom prst="straightConnector1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"/>
            <a:headEnd len="sm" w="sm" type="none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324" name="Google Shape;324;p69"/>
          <p:cNvCxnSpPr/>
          <p:nvPr/>
        </p:nvCxnSpPr>
        <p:spPr>
          <a:xfrm>
            <a:off x="2984157" y="3834706"/>
            <a:ext cx="854146" cy="0"/>
          </a:xfrm>
          <a:prstGeom prst="straightConnector1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325" name="Google Shape;325;p69"/>
          <p:cNvCxnSpPr>
            <a:stCxn id="319" idx="3"/>
            <a:endCxn id="320" idx="1"/>
          </p:cNvCxnSpPr>
          <p:nvPr/>
        </p:nvCxnSpPr>
        <p:spPr>
          <a:xfrm>
            <a:off x="3572659" y="4611515"/>
            <a:ext cx="1721100" cy="0"/>
          </a:xfrm>
          <a:prstGeom prst="straightConnector1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"/>
            <a:headEnd len="sm" w="sm" type="none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pic>
        <p:nvPicPr>
          <p:cNvPr id="326" name="Google Shape;326;p69"/>
          <p:cNvPicPr preferRelativeResize="0"/>
          <p:nvPr/>
        </p:nvPicPr>
        <p:blipFill rotWithShape="1">
          <a:blip r:embed="rId4">
            <a:alphaModFix/>
          </a:blip>
          <a:srcRect b="38080" l="39948" r="43027" t="42106"/>
          <a:stretch/>
        </p:blipFill>
        <p:spPr>
          <a:xfrm>
            <a:off x="5812184" y="2015227"/>
            <a:ext cx="1556807" cy="1019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70"/>
          <p:cNvSpPr/>
          <p:nvPr/>
        </p:nvSpPr>
        <p:spPr>
          <a:xfrm>
            <a:off x="-399420" y="1093956"/>
            <a:ext cx="9154080" cy="47655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600" u="sng" strike="noStrike">
                <a:solidFill>
                  <a:schemeClr val="hlink"/>
                </a:solidFill>
                <a:latin typeface="Walter Turncoat"/>
                <a:ea typeface="Walter Turncoat"/>
                <a:cs typeface="Walter Turncoat"/>
                <a:sym typeface="Walter Turncoat"/>
                <a:hlinkClick action="ppaction://hlinksldjump" r:id="rId3"/>
              </a:rPr>
              <a:t>Introduction</a:t>
            </a:r>
            <a:endParaRPr b="0" sz="26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70"/>
          <p:cNvSpPr/>
          <p:nvPr/>
        </p:nvSpPr>
        <p:spPr>
          <a:xfrm>
            <a:off x="3784140" y="312761"/>
            <a:ext cx="786960" cy="803520"/>
          </a:xfrm>
          <a:custGeom>
            <a:rect b="b" l="l" r="r" t="t"/>
            <a:pathLst>
              <a:path extrusionOk="0" h="69056" w="67641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70"/>
          <p:cNvSpPr/>
          <p:nvPr/>
        </p:nvSpPr>
        <p:spPr>
          <a:xfrm>
            <a:off x="4007822" y="608122"/>
            <a:ext cx="378360" cy="325440"/>
          </a:xfrm>
          <a:custGeom>
            <a:rect b="b" l="l" r="r" t="t"/>
            <a:pathLst>
              <a:path extrusionOk="0" h="14965" w="17398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70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70"/>
          <p:cNvSpPr/>
          <p:nvPr/>
        </p:nvSpPr>
        <p:spPr>
          <a:xfrm>
            <a:off x="288074" y="1764533"/>
            <a:ext cx="263787" cy="290520"/>
          </a:xfrm>
          <a:custGeom>
            <a:rect b="b" l="l" r="r" t="t"/>
            <a:pathLst>
              <a:path extrusionOk="0" h="18981" w="15817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70"/>
          <p:cNvSpPr txBox="1"/>
          <p:nvPr/>
        </p:nvSpPr>
        <p:spPr>
          <a:xfrm>
            <a:off x="551861" y="1725127"/>
            <a:ext cx="23519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4"/>
                </a:solidFill>
                <a:latin typeface="Sniglet"/>
                <a:ea typeface="Sniglet"/>
                <a:cs typeface="Sniglet"/>
                <a:sym typeface="Sniglet"/>
              </a:rPr>
              <a:t>Feedback Oscillator : </a:t>
            </a:r>
            <a:endParaRPr/>
          </a:p>
        </p:txBody>
      </p:sp>
      <p:sp>
        <p:nvSpPr>
          <p:cNvPr id="337" name="Google Shape;337;p70"/>
          <p:cNvSpPr txBox="1"/>
          <p:nvPr/>
        </p:nvSpPr>
        <p:spPr>
          <a:xfrm>
            <a:off x="2734737" y="1714757"/>
            <a:ext cx="5891895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A type of oscillator that returns function of the output signal to the input with no net phase shift resulting in a reinforcement of the output signal. </a:t>
            </a:r>
            <a:endParaRPr/>
          </a:p>
        </p:txBody>
      </p:sp>
      <p:pic>
        <p:nvPicPr>
          <p:cNvPr id="338" name="Google Shape;338;p7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55559" y="2927136"/>
            <a:ext cx="3245544" cy="1676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71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71"/>
          <p:cNvSpPr/>
          <p:nvPr/>
        </p:nvSpPr>
        <p:spPr>
          <a:xfrm>
            <a:off x="4078980" y="312934"/>
            <a:ext cx="492120" cy="446400"/>
          </a:xfrm>
          <a:custGeom>
            <a:rect b="b" l="l" r="r" t="t"/>
            <a:pathLst>
              <a:path extrusionOk="0" h="20513" w="22606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5" name="Google Shape;345;p71"/>
          <p:cNvSpPr/>
          <p:nvPr/>
        </p:nvSpPr>
        <p:spPr>
          <a:xfrm>
            <a:off x="2278263" y="876780"/>
            <a:ext cx="4239360" cy="344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APPARATUS: </a:t>
            </a:r>
            <a:endParaRPr b="0" sz="1800" strike="noStrike">
              <a:solidFill>
                <a:schemeClr val="lt1"/>
              </a:solidFill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grpSp>
        <p:nvGrpSpPr>
          <p:cNvPr id="346" name="Google Shape;346;p71"/>
          <p:cNvGrpSpPr/>
          <p:nvPr/>
        </p:nvGrpSpPr>
        <p:grpSpPr>
          <a:xfrm>
            <a:off x="1010424" y="1778615"/>
            <a:ext cx="455760" cy="234360"/>
            <a:chOff x="1005840" y="1607040"/>
            <a:chExt cx="455760" cy="234360"/>
          </a:xfrm>
        </p:grpSpPr>
        <p:sp>
          <p:nvSpPr>
            <p:cNvPr id="347" name="Google Shape;347;p71"/>
            <p:cNvSpPr/>
            <p:nvPr/>
          </p:nvSpPr>
          <p:spPr>
            <a:xfrm>
              <a:off x="1005840" y="1722240"/>
              <a:ext cx="413640" cy="73440"/>
            </a:xfrm>
            <a:custGeom>
              <a:rect b="b" l="l" r="r" t="t"/>
              <a:pathLst>
                <a:path extrusionOk="0" h="2831" w="27831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348" name="Google Shape;348;p71"/>
            <p:cNvSpPr/>
            <p:nvPr/>
          </p:nvSpPr>
          <p:spPr>
            <a:xfrm>
              <a:off x="1356120" y="1607040"/>
              <a:ext cx="105480" cy="234360"/>
            </a:xfrm>
            <a:custGeom>
              <a:rect b="b" l="l" r="r" t="t"/>
              <a:pathLst>
                <a:path extrusionOk="0" h="8869" w="7171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349" name="Google Shape;349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24000">
            <a:off x="260388" y="3648322"/>
            <a:ext cx="257400" cy="2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24000">
            <a:off x="803582" y="3648322"/>
            <a:ext cx="257400" cy="257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24000">
            <a:off x="544030" y="3633541"/>
            <a:ext cx="257760" cy="2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71"/>
          <p:cNvSpPr/>
          <p:nvPr/>
        </p:nvSpPr>
        <p:spPr>
          <a:xfrm>
            <a:off x="1486082" y="3568271"/>
            <a:ext cx="6697414" cy="344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1 Kohm X 3 + 150 kohm +  270 ohm + 6.8 kohm + 2.2kohm resistors</a:t>
            </a:r>
            <a:endParaRPr b="0" sz="1800" strike="noStrike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353" name="Google Shape;353;p71"/>
          <p:cNvSpPr/>
          <p:nvPr/>
        </p:nvSpPr>
        <p:spPr>
          <a:xfrm>
            <a:off x="4297680" y="1171080"/>
            <a:ext cx="1440720" cy="101160"/>
          </a:xfrm>
          <a:custGeom>
            <a:rect b="b" l="l" r="r" t="t"/>
            <a:pathLst>
              <a:path extrusionOk="0" h="2831" w="27831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354" name="Google Shape;354;p71"/>
          <p:cNvPicPr preferRelativeResize="0"/>
          <p:nvPr/>
        </p:nvPicPr>
        <p:blipFill rotWithShape="1">
          <a:blip r:embed="rId4">
            <a:alphaModFix/>
          </a:blip>
          <a:srcRect b="0" l="8464" r="6101" t="0"/>
          <a:stretch/>
        </p:blipFill>
        <p:spPr>
          <a:xfrm>
            <a:off x="252229" y="3990038"/>
            <a:ext cx="912960" cy="2768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71"/>
          <p:cNvGrpSpPr/>
          <p:nvPr/>
        </p:nvGrpSpPr>
        <p:grpSpPr>
          <a:xfrm>
            <a:off x="1067983" y="3213606"/>
            <a:ext cx="455760" cy="234360"/>
            <a:chOff x="1280160" y="2141640"/>
            <a:chExt cx="455760" cy="234360"/>
          </a:xfrm>
        </p:grpSpPr>
        <p:sp>
          <p:nvSpPr>
            <p:cNvPr id="356" name="Google Shape;356;p71"/>
            <p:cNvSpPr/>
            <p:nvPr/>
          </p:nvSpPr>
          <p:spPr>
            <a:xfrm>
              <a:off x="1280160" y="2256840"/>
              <a:ext cx="413640" cy="73440"/>
            </a:xfrm>
            <a:custGeom>
              <a:rect b="b" l="l" r="r" t="t"/>
              <a:pathLst>
                <a:path extrusionOk="0" h="2831" w="27831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357" name="Google Shape;357;p71"/>
            <p:cNvSpPr/>
            <p:nvPr/>
          </p:nvSpPr>
          <p:spPr>
            <a:xfrm>
              <a:off x="1630440" y="2141640"/>
              <a:ext cx="105480" cy="234360"/>
            </a:xfrm>
            <a:custGeom>
              <a:rect b="b" l="l" r="r" t="t"/>
              <a:pathLst>
                <a:path extrusionOk="0" h="8869" w="7171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358" name="Google Shape;358;p71"/>
          <p:cNvSpPr/>
          <p:nvPr/>
        </p:nvSpPr>
        <p:spPr>
          <a:xfrm>
            <a:off x="1692101" y="3956018"/>
            <a:ext cx="1489214" cy="344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Breadboard</a:t>
            </a:r>
            <a:endParaRPr b="0" sz="1800" strike="noStrike">
              <a:solidFill>
                <a:schemeClr val="lt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pic>
        <p:nvPicPr>
          <p:cNvPr id="359" name="Google Shape;359;p71"/>
          <p:cNvPicPr preferRelativeResize="0"/>
          <p:nvPr/>
        </p:nvPicPr>
        <p:blipFill rotWithShape="1">
          <a:blip r:embed="rId5">
            <a:alphaModFix/>
          </a:blip>
          <a:srcRect b="7512" l="3983" r="31373" t="9722"/>
          <a:stretch/>
        </p:blipFill>
        <p:spPr>
          <a:xfrm>
            <a:off x="259492" y="1123232"/>
            <a:ext cx="449217" cy="4984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" name="Google Shape;360;p71"/>
          <p:cNvGrpSpPr/>
          <p:nvPr/>
        </p:nvGrpSpPr>
        <p:grpSpPr>
          <a:xfrm>
            <a:off x="760368" y="1222146"/>
            <a:ext cx="455760" cy="234360"/>
            <a:chOff x="1005840" y="1607040"/>
            <a:chExt cx="455760" cy="234360"/>
          </a:xfrm>
        </p:grpSpPr>
        <p:sp>
          <p:nvSpPr>
            <p:cNvPr id="361" name="Google Shape;361;p71"/>
            <p:cNvSpPr/>
            <p:nvPr/>
          </p:nvSpPr>
          <p:spPr>
            <a:xfrm>
              <a:off x="1005840" y="1722240"/>
              <a:ext cx="413640" cy="73440"/>
            </a:xfrm>
            <a:custGeom>
              <a:rect b="b" l="l" r="r" t="t"/>
              <a:pathLst>
                <a:path extrusionOk="0" h="2831" w="27831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362" name="Google Shape;362;p71"/>
            <p:cNvSpPr/>
            <p:nvPr/>
          </p:nvSpPr>
          <p:spPr>
            <a:xfrm>
              <a:off x="1356120" y="1607040"/>
              <a:ext cx="105480" cy="234360"/>
            </a:xfrm>
            <a:custGeom>
              <a:rect b="b" l="l" r="r" t="t"/>
              <a:pathLst>
                <a:path extrusionOk="0" h="8869" w="7171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363" name="Google Shape;363;p71"/>
          <p:cNvSpPr txBox="1"/>
          <p:nvPr/>
        </p:nvSpPr>
        <p:spPr>
          <a:xfrm>
            <a:off x="1173463" y="1185160"/>
            <a:ext cx="190571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DC Power Supply</a:t>
            </a:r>
            <a:endParaRPr/>
          </a:p>
        </p:txBody>
      </p:sp>
      <p:pic>
        <p:nvPicPr>
          <p:cNvPr id="364" name="Google Shape;364;p71"/>
          <p:cNvPicPr preferRelativeResize="0"/>
          <p:nvPr/>
        </p:nvPicPr>
        <p:blipFill rotWithShape="1">
          <a:blip r:embed="rId6">
            <a:alphaModFix/>
          </a:blip>
          <a:srcRect b="32624" l="15938" r="14010" t="31349"/>
          <a:stretch/>
        </p:blipFill>
        <p:spPr>
          <a:xfrm>
            <a:off x="221123" y="1744434"/>
            <a:ext cx="718129" cy="369332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71"/>
          <p:cNvSpPr txBox="1"/>
          <p:nvPr/>
        </p:nvSpPr>
        <p:spPr>
          <a:xfrm>
            <a:off x="1432374" y="1756408"/>
            <a:ext cx="148921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Oscilloscope</a:t>
            </a:r>
            <a:endParaRPr/>
          </a:p>
        </p:txBody>
      </p:sp>
      <p:pic>
        <p:nvPicPr>
          <p:cNvPr id="366" name="Google Shape;366;p71"/>
          <p:cNvPicPr preferRelativeResize="0"/>
          <p:nvPr/>
        </p:nvPicPr>
        <p:blipFill rotWithShape="1">
          <a:blip r:embed="rId7">
            <a:alphaModFix/>
          </a:blip>
          <a:srcRect b="6037" l="2810" r="2795" t="5378"/>
          <a:stretch/>
        </p:blipFill>
        <p:spPr>
          <a:xfrm>
            <a:off x="294019" y="2245762"/>
            <a:ext cx="380162" cy="446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7" name="Google Shape;367;p71"/>
          <p:cNvGrpSpPr/>
          <p:nvPr/>
        </p:nvGrpSpPr>
        <p:grpSpPr>
          <a:xfrm>
            <a:off x="781738" y="2321834"/>
            <a:ext cx="455760" cy="234360"/>
            <a:chOff x="1280160" y="2141640"/>
            <a:chExt cx="455760" cy="234360"/>
          </a:xfrm>
        </p:grpSpPr>
        <p:sp>
          <p:nvSpPr>
            <p:cNvPr id="368" name="Google Shape;368;p71"/>
            <p:cNvSpPr/>
            <p:nvPr/>
          </p:nvSpPr>
          <p:spPr>
            <a:xfrm>
              <a:off x="1280160" y="2256840"/>
              <a:ext cx="413640" cy="73440"/>
            </a:xfrm>
            <a:custGeom>
              <a:rect b="b" l="l" r="r" t="t"/>
              <a:pathLst>
                <a:path extrusionOk="0" h="2831" w="27831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369" name="Google Shape;369;p71"/>
            <p:cNvSpPr/>
            <p:nvPr/>
          </p:nvSpPr>
          <p:spPr>
            <a:xfrm>
              <a:off x="1630440" y="2141640"/>
              <a:ext cx="105480" cy="234360"/>
            </a:xfrm>
            <a:custGeom>
              <a:rect b="b" l="l" r="r" t="t"/>
              <a:pathLst>
                <a:path extrusionOk="0" h="8869" w="7171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370" name="Google Shape;370;p71"/>
          <p:cNvSpPr txBox="1"/>
          <p:nvPr/>
        </p:nvSpPr>
        <p:spPr>
          <a:xfrm>
            <a:off x="1237498" y="2326531"/>
            <a:ext cx="139262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Multimeter</a:t>
            </a:r>
            <a:endParaRPr/>
          </a:p>
        </p:txBody>
      </p:sp>
      <p:pic>
        <p:nvPicPr>
          <p:cNvPr id="371" name="Google Shape;371;p71"/>
          <p:cNvPicPr preferRelativeResize="0"/>
          <p:nvPr/>
        </p:nvPicPr>
        <p:blipFill rotWithShape="1">
          <a:blip r:embed="rId8">
            <a:alphaModFix/>
          </a:blip>
          <a:srcRect b="6036" l="0" r="0" t="2689"/>
          <a:stretch/>
        </p:blipFill>
        <p:spPr>
          <a:xfrm>
            <a:off x="294019" y="2751586"/>
            <a:ext cx="345852" cy="3156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71"/>
          <p:cNvGrpSpPr/>
          <p:nvPr/>
        </p:nvGrpSpPr>
        <p:grpSpPr>
          <a:xfrm>
            <a:off x="688488" y="2759143"/>
            <a:ext cx="455760" cy="234360"/>
            <a:chOff x="1280160" y="2141640"/>
            <a:chExt cx="455760" cy="234360"/>
          </a:xfrm>
        </p:grpSpPr>
        <p:sp>
          <p:nvSpPr>
            <p:cNvPr id="373" name="Google Shape;373;p71"/>
            <p:cNvSpPr/>
            <p:nvPr/>
          </p:nvSpPr>
          <p:spPr>
            <a:xfrm>
              <a:off x="1280160" y="2256840"/>
              <a:ext cx="413640" cy="73440"/>
            </a:xfrm>
            <a:custGeom>
              <a:rect b="b" l="l" r="r" t="t"/>
              <a:pathLst>
                <a:path extrusionOk="0" h="2831" w="27831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374" name="Google Shape;374;p71"/>
            <p:cNvSpPr/>
            <p:nvPr/>
          </p:nvSpPr>
          <p:spPr>
            <a:xfrm>
              <a:off x="1630440" y="2141640"/>
              <a:ext cx="105480" cy="234360"/>
            </a:xfrm>
            <a:custGeom>
              <a:rect b="b" l="l" r="r" t="t"/>
              <a:pathLst>
                <a:path extrusionOk="0" h="8869" w="7171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375" name="Google Shape;375;p71"/>
          <p:cNvSpPr txBox="1"/>
          <p:nvPr/>
        </p:nvSpPr>
        <p:spPr>
          <a:xfrm>
            <a:off x="1110648" y="2735070"/>
            <a:ext cx="232559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Transistor (BC 547)</a:t>
            </a:r>
            <a:endParaRPr/>
          </a:p>
        </p:txBody>
      </p:sp>
      <p:pic>
        <p:nvPicPr>
          <p:cNvPr id="376" name="Google Shape;376;p71"/>
          <p:cNvPicPr preferRelativeResize="0"/>
          <p:nvPr/>
        </p:nvPicPr>
        <p:blipFill rotWithShape="1">
          <a:blip r:embed="rId9">
            <a:alphaModFix/>
          </a:blip>
          <a:srcRect b="0" l="4736" r="0" t="7778"/>
          <a:stretch/>
        </p:blipFill>
        <p:spPr>
          <a:xfrm>
            <a:off x="93351" y="3054248"/>
            <a:ext cx="757188" cy="733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71"/>
          <p:cNvPicPr preferRelativeResize="0"/>
          <p:nvPr/>
        </p:nvPicPr>
        <p:blipFill rotWithShape="1">
          <a:blip r:embed="rId10">
            <a:alphaModFix/>
          </a:blip>
          <a:srcRect b="14095" l="13454" r="9228" t="15441"/>
          <a:stretch/>
        </p:blipFill>
        <p:spPr>
          <a:xfrm>
            <a:off x="644529" y="3254076"/>
            <a:ext cx="369855" cy="3052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8" name="Google Shape;378;p71"/>
          <p:cNvGrpSpPr/>
          <p:nvPr/>
        </p:nvGrpSpPr>
        <p:grpSpPr>
          <a:xfrm>
            <a:off x="1258202" y="3990038"/>
            <a:ext cx="455760" cy="234360"/>
            <a:chOff x="1280160" y="2141640"/>
            <a:chExt cx="455760" cy="234360"/>
          </a:xfrm>
        </p:grpSpPr>
        <p:sp>
          <p:nvSpPr>
            <p:cNvPr id="379" name="Google Shape;379;p71"/>
            <p:cNvSpPr/>
            <p:nvPr/>
          </p:nvSpPr>
          <p:spPr>
            <a:xfrm>
              <a:off x="1280160" y="2256840"/>
              <a:ext cx="413640" cy="73440"/>
            </a:xfrm>
            <a:custGeom>
              <a:rect b="b" l="l" r="r" t="t"/>
              <a:pathLst>
                <a:path extrusionOk="0" h="2831" w="27831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380" name="Google Shape;380;p71"/>
            <p:cNvSpPr/>
            <p:nvPr/>
          </p:nvSpPr>
          <p:spPr>
            <a:xfrm>
              <a:off x="1630440" y="2141640"/>
              <a:ext cx="105480" cy="234360"/>
            </a:xfrm>
            <a:custGeom>
              <a:rect b="b" l="l" r="r" t="t"/>
              <a:pathLst>
                <a:path extrusionOk="0" h="8869" w="7171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381" name="Google Shape;381;p71"/>
          <p:cNvSpPr txBox="1"/>
          <p:nvPr/>
        </p:nvSpPr>
        <p:spPr>
          <a:xfrm>
            <a:off x="1535222" y="3197307"/>
            <a:ext cx="388960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50 µF + 10 µF + 0.0224 µF Capacitors</a:t>
            </a:r>
            <a:endParaRPr/>
          </a:p>
        </p:txBody>
      </p:sp>
      <p:grpSp>
        <p:nvGrpSpPr>
          <p:cNvPr id="382" name="Google Shape;382;p71"/>
          <p:cNvGrpSpPr/>
          <p:nvPr/>
        </p:nvGrpSpPr>
        <p:grpSpPr>
          <a:xfrm>
            <a:off x="1072442" y="3619592"/>
            <a:ext cx="455760" cy="234360"/>
            <a:chOff x="1280160" y="2141640"/>
            <a:chExt cx="455760" cy="234360"/>
          </a:xfrm>
        </p:grpSpPr>
        <p:sp>
          <p:nvSpPr>
            <p:cNvPr id="383" name="Google Shape;383;p71"/>
            <p:cNvSpPr/>
            <p:nvPr/>
          </p:nvSpPr>
          <p:spPr>
            <a:xfrm>
              <a:off x="1280160" y="2256840"/>
              <a:ext cx="413640" cy="73440"/>
            </a:xfrm>
            <a:custGeom>
              <a:rect b="b" l="l" r="r" t="t"/>
              <a:pathLst>
                <a:path extrusionOk="0" h="2831" w="27831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384" name="Google Shape;384;p71"/>
            <p:cNvSpPr/>
            <p:nvPr/>
          </p:nvSpPr>
          <p:spPr>
            <a:xfrm>
              <a:off x="1630440" y="2141640"/>
              <a:ext cx="105480" cy="234360"/>
            </a:xfrm>
            <a:custGeom>
              <a:rect b="b" l="l" r="r" t="t"/>
              <a:pathLst>
                <a:path extrusionOk="0" h="8869" w="7171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385" name="Google Shape;385;p71"/>
          <p:cNvPicPr preferRelativeResize="0"/>
          <p:nvPr/>
        </p:nvPicPr>
        <p:blipFill rotWithShape="1">
          <a:blip r:embed="rId11">
            <a:alphaModFix/>
          </a:blip>
          <a:srcRect b="30798" l="4046" r="7388" t="29473"/>
          <a:stretch/>
        </p:blipFill>
        <p:spPr>
          <a:xfrm>
            <a:off x="259492" y="4426353"/>
            <a:ext cx="532396" cy="2388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6" name="Google Shape;386;p71"/>
          <p:cNvGrpSpPr/>
          <p:nvPr/>
        </p:nvGrpSpPr>
        <p:grpSpPr>
          <a:xfrm>
            <a:off x="914932" y="4449544"/>
            <a:ext cx="455760" cy="234360"/>
            <a:chOff x="1280160" y="2141640"/>
            <a:chExt cx="455760" cy="234360"/>
          </a:xfrm>
        </p:grpSpPr>
        <p:sp>
          <p:nvSpPr>
            <p:cNvPr id="387" name="Google Shape;387;p71"/>
            <p:cNvSpPr/>
            <p:nvPr/>
          </p:nvSpPr>
          <p:spPr>
            <a:xfrm>
              <a:off x="1280160" y="2256840"/>
              <a:ext cx="413640" cy="73440"/>
            </a:xfrm>
            <a:custGeom>
              <a:rect b="b" l="l" r="r" t="t"/>
              <a:pathLst>
                <a:path extrusionOk="0" h="2831" w="27831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388" name="Google Shape;388;p71"/>
            <p:cNvSpPr/>
            <p:nvPr/>
          </p:nvSpPr>
          <p:spPr>
            <a:xfrm>
              <a:off x="1630440" y="2141640"/>
              <a:ext cx="105480" cy="234360"/>
            </a:xfrm>
            <a:custGeom>
              <a:rect b="b" l="l" r="r" t="t"/>
              <a:pathLst>
                <a:path extrusionOk="0" h="8869" w="7171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389" name="Google Shape;389;p71"/>
          <p:cNvSpPr txBox="1"/>
          <p:nvPr/>
        </p:nvSpPr>
        <p:spPr>
          <a:xfrm>
            <a:off x="1413444" y="4416098"/>
            <a:ext cx="18821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rPr>
              <a:t>Connecting Wire</a:t>
            </a:r>
            <a:endParaRPr/>
          </a:p>
        </p:txBody>
      </p:sp>
      <p:sp>
        <p:nvSpPr>
          <p:cNvPr id="390" name="Google Shape;390;p71"/>
          <p:cNvSpPr/>
          <p:nvPr/>
        </p:nvSpPr>
        <p:spPr>
          <a:xfrm>
            <a:off x="3904200" y="142188"/>
            <a:ext cx="786960" cy="803520"/>
          </a:xfrm>
          <a:custGeom>
            <a:rect b="b" l="l" r="r" t="t"/>
            <a:pathLst>
              <a:path extrusionOk="0" h="69056" w="67641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72"/>
          <p:cNvSpPr/>
          <p:nvPr/>
        </p:nvSpPr>
        <p:spPr>
          <a:xfrm>
            <a:off x="685800" y="1964520"/>
            <a:ext cx="7770600" cy="11581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sz="48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72"/>
          <p:cNvSpPr/>
          <p:nvPr/>
        </p:nvSpPr>
        <p:spPr>
          <a:xfrm>
            <a:off x="685800" y="3144960"/>
            <a:ext cx="7770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72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8" name="Google Shape;398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6604" y="1244949"/>
            <a:ext cx="5107445" cy="3663787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72"/>
          <p:cNvSpPr txBox="1"/>
          <p:nvPr/>
        </p:nvSpPr>
        <p:spPr>
          <a:xfrm>
            <a:off x="2787767" y="672703"/>
            <a:ext cx="301982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Experimental</a:t>
            </a: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Setup</a:t>
            </a: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400" name="Google Shape;400;p72"/>
          <p:cNvSpPr/>
          <p:nvPr/>
        </p:nvSpPr>
        <p:spPr>
          <a:xfrm>
            <a:off x="3834944" y="30736"/>
            <a:ext cx="738461" cy="688058"/>
          </a:xfrm>
          <a:custGeom>
            <a:rect b="b" l="l" r="r" t="t"/>
            <a:pathLst>
              <a:path extrusionOk="0" h="69056" w="67641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72"/>
          <p:cNvSpPr/>
          <p:nvPr/>
        </p:nvSpPr>
        <p:spPr>
          <a:xfrm>
            <a:off x="4204174" y="1068080"/>
            <a:ext cx="2855015" cy="3764919"/>
          </a:xfrm>
          <a:prstGeom prst="rect">
            <a:avLst/>
          </a:prstGeom>
          <a:noFill/>
          <a:ln cap="flat" cmpd="sng" w="254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72"/>
          <p:cNvSpPr/>
          <p:nvPr/>
        </p:nvSpPr>
        <p:spPr>
          <a:xfrm>
            <a:off x="1686452" y="1075765"/>
            <a:ext cx="2391315" cy="3757234"/>
          </a:xfrm>
          <a:prstGeom prst="rect">
            <a:avLst/>
          </a:prstGeom>
          <a:noFill/>
          <a:ln cap="flat" cmpd="sng" w="25400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72"/>
          <p:cNvSpPr/>
          <p:nvPr/>
        </p:nvSpPr>
        <p:spPr>
          <a:xfrm rot="-8584742">
            <a:off x="4297680" y="3182827"/>
            <a:ext cx="197480" cy="82335"/>
          </a:xfrm>
          <a:prstGeom prst="curvedUp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5400">
            <a:solidFill>
              <a:srgbClr val="527EA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72"/>
          <p:cNvSpPr/>
          <p:nvPr/>
        </p:nvSpPr>
        <p:spPr>
          <a:xfrm rot="-8584742">
            <a:off x="5080593" y="3166116"/>
            <a:ext cx="197480" cy="82335"/>
          </a:xfrm>
          <a:prstGeom prst="curvedUp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5400">
            <a:solidFill>
              <a:srgbClr val="527EA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72"/>
          <p:cNvSpPr/>
          <p:nvPr/>
        </p:nvSpPr>
        <p:spPr>
          <a:xfrm rot="-8584742">
            <a:off x="6055752" y="3166116"/>
            <a:ext cx="197480" cy="82335"/>
          </a:xfrm>
          <a:prstGeom prst="curvedUp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5400">
            <a:solidFill>
              <a:srgbClr val="527EA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72"/>
          <p:cNvSpPr/>
          <p:nvPr/>
        </p:nvSpPr>
        <p:spPr>
          <a:xfrm>
            <a:off x="7163818" y="2636931"/>
            <a:ext cx="529174" cy="9989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25400">
            <a:solidFill>
              <a:srgbClr val="BAA3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72"/>
          <p:cNvSpPr/>
          <p:nvPr/>
        </p:nvSpPr>
        <p:spPr>
          <a:xfrm rot="10800000">
            <a:off x="1097210" y="2686877"/>
            <a:ext cx="529174" cy="9989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25400">
            <a:solidFill>
              <a:srgbClr val="A81E03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72"/>
          <p:cNvSpPr txBox="1"/>
          <p:nvPr/>
        </p:nvSpPr>
        <p:spPr>
          <a:xfrm>
            <a:off x="5177863" y="1711363"/>
            <a:ext cx="84885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0000"/>
                </a:solidFill>
                <a:latin typeface="Sniglet"/>
                <a:ea typeface="Sniglet"/>
                <a:cs typeface="Sniglet"/>
                <a:sym typeface="Sniglet"/>
              </a:rPr>
              <a:t>Output</a:t>
            </a:r>
            <a:endParaRPr/>
          </a:p>
        </p:txBody>
      </p:sp>
      <p:sp>
        <p:nvSpPr>
          <p:cNvPr id="409" name="Google Shape;409;p72"/>
          <p:cNvSpPr txBox="1"/>
          <p:nvPr/>
        </p:nvSpPr>
        <p:spPr>
          <a:xfrm>
            <a:off x="5911854" y="3159434"/>
            <a:ext cx="49423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60</a:t>
            </a:r>
            <a:endParaRPr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72"/>
          <p:cNvSpPr txBox="1"/>
          <p:nvPr/>
        </p:nvSpPr>
        <p:spPr>
          <a:xfrm>
            <a:off x="4157744" y="3192824"/>
            <a:ext cx="49423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60</a:t>
            </a:r>
            <a:endParaRPr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72"/>
          <p:cNvSpPr txBox="1"/>
          <p:nvPr/>
        </p:nvSpPr>
        <p:spPr>
          <a:xfrm>
            <a:off x="4966710" y="3171038"/>
            <a:ext cx="369571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60</a:t>
            </a:r>
            <a:endParaRPr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72"/>
          <p:cNvSpPr txBox="1"/>
          <p:nvPr/>
        </p:nvSpPr>
        <p:spPr>
          <a:xfrm>
            <a:off x="7654763" y="2506569"/>
            <a:ext cx="118334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4"/>
                </a:solidFill>
                <a:latin typeface="Sniglet"/>
                <a:ea typeface="Sniglet"/>
                <a:cs typeface="Sniglet"/>
                <a:sym typeface="Sniglet"/>
              </a:rPr>
              <a:t>Oscillator</a:t>
            </a:r>
            <a:endParaRPr/>
          </a:p>
        </p:txBody>
      </p:sp>
      <p:sp>
        <p:nvSpPr>
          <p:cNvPr id="413" name="Google Shape;413;p72"/>
          <p:cNvSpPr txBox="1"/>
          <p:nvPr/>
        </p:nvSpPr>
        <p:spPr>
          <a:xfrm>
            <a:off x="69156" y="2571750"/>
            <a:ext cx="111697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rPr>
              <a:t>Amplifier</a:t>
            </a:r>
            <a:endParaRPr/>
          </a:p>
        </p:txBody>
      </p:sp>
      <p:cxnSp>
        <p:nvCxnSpPr>
          <p:cNvPr id="414" name="Google Shape;414;p72"/>
          <p:cNvCxnSpPr/>
          <p:nvPr/>
        </p:nvCxnSpPr>
        <p:spPr>
          <a:xfrm flipH="1">
            <a:off x="1346278" y="2612827"/>
            <a:ext cx="1347965" cy="781468"/>
          </a:xfrm>
          <a:prstGeom prst="straightConnector1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"/>
            <a:headEnd len="sm" w="sm" type="none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415" name="Google Shape;415;p72"/>
          <p:cNvCxnSpPr/>
          <p:nvPr/>
        </p:nvCxnSpPr>
        <p:spPr>
          <a:xfrm flipH="1">
            <a:off x="1429657" y="3403820"/>
            <a:ext cx="1209545" cy="83690"/>
          </a:xfrm>
          <a:prstGeom prst="straightConnector1">
            <a:avLst/>
          </a:prstGeom>
          <a:noFill/>
          <a:ln cap="flat" cmpd="sng" w="25400">
            <a:solidFill>
              <a:schemeClr val="accent3"/>
            </a:solidFill>
            <a:prstDash val="solid"/>
            <a:miter lim="8000"/>
            <a:headEnd len="sm" w="sm" type="none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416" name="Google Shape;416;p72"/>
          <p:cNvSpPr txBox="1"/>
          <p:nvPr/>
        </p:nvSpPr>
        <p:spPr>
          <a:xfrm>
            <a:off x="589474" y="3274850"/>
            <a:ext cx="95189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accent3"/>
                </a:solidFill>
                <a:latin typeface="Sniglet"/>
                <a:ea typeface="Sniglet"/>
                <a:cs typeface="Sniglet"/>
                <a:sym typeface="Sniglet"/>
              </a:rPr>
              <a:t>Voltage divider </a:t>
            </a:r>
            <a:endParaRPr/>
          </a:p>
        </p:txBody>
      </p:sp>
      <p:sp>
        <p:nvSpPr>
          <p:cNvPr id="417" name="Google Shape;417;p72"/>
          <p:cNvSpPr/>
          <p:nvPr/>
        </p:nvSpPr>
        <p:spPr>
          <a:xfrm>
            <a:off x="3982415" y="162123"/>
            <a:ext cx="490680" cy="396360"/>
          </a:xfrm>
          <a:custGeom>
            <a:rect b="b" l="l" r="r" t="t"/>
            <a:pathLst>
              <a:path extrusionOk="0" h="18226" w="22532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18" name="Google Shape;418;p72"/>
          <p:cNvSpPr txBox="1"/>
          <p:nvPr/>
        </p:nvSpPr>
        <p:spPr>
          <a:xfrm>
            <a:off x="4611026" y="4138671"/>
            <a:ext cx="156132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accent4"/>
                </a:solidFill>
                <a:latin typeface="Sniglet"/>
                <a:ea typeface="Sniglet"/>
                <a:cs typeface="Sniglet"/>
                <a:sym typeface="Sniglet"/>
              </a:rPr>
              <a:t>180 degrees</a:t>
            </a:r>
            <a:endParaRPr/>
          </a:p>
        </p:txBody>
      </p:sp>
      <p:sp>
        <p:nvSpPr>
          <p:cNvPr id="419" name="Google Shape;419;p72"/>
          <p:cNvSpPr txBox="1"/>
          <p:nvPr/>
        </p:nvSpPr>
        <p:spPr>
          <a:xfrm>
            <a:off x="2393229" y="4138671"/>
            <a:ext cx="156132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accent5"/>
                </a:solidFill>
                <a:latin typeface="Sniglet"/>
                <a:ea typeface="Sniglet"/>
                <a:cs typeface="Sniglet"/>
                <a:sym typeface="Sniglet"/>
              </a:rPr>
              <a:t>180 degrees</a:t>
            </a:r>
            <a:endParaRPr/>
          </a:p>
        </p:txBody>
      </p:sp>
      <p:sp>
        <p:nvSpPr>
          <p:cNvPr id="420" name="Google Shape;420;p72"/>
          <p:cNvSpPr txBox="1"/>
          <p:nvPr/>
        </p:nvSpPr>
        <p:spPr>
          <a:xfrm>
            <a:off x="5602291" y="1362044"/>
            <a:ext cx="2432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+</a:t>
            </a:r>
            <a:endParaRPr/>
          </a:p>
        </p:txBody>
      </p:sp>
      <p:sp>
        <p:nvSpPr>
          <p:cNvPr id="421" name="Google Shape;421;p72"/>
          <p:cNvSpPr txBox="1"/>
          <p:nvPr/>
        </p:nvSpPr>
        <p:spPr>
          <a:xfrm>
            <a:off x="5126685" y="1396990"/>
            <a:ext cx="184827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360 degrees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73"/>
          <p:cNvSpPr/>
          <p:nvPr/>
        </p:nvSpPr>
        <p:spPr>
          <a:xfrm>
            <a:off x="-10080" y="1077840"/>
            <a:ext cx="9154080" cy="6490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600" strike="noStrik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Implementation on breadboad</a:t>
            </a:r>
            <a:endParaRPr b="0" sz="26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73"/>
          <p:cNvSpPr/>
          <p:nvPr/>
        </p:nvSpPr>
        <p:spPr>
          <a:xfrm>
            <a:off x="4149360" y="274320"/>
            <a:ext cx="786960" cy="803520"/>
          </a:xfrm>
          <a:custGeom>
            <a:rect b="b" l="l" r="r" t="t"/>
            <a:pathLst>
              <a:path extrusionOk="0" h="69056" w="67641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28" name="Google Shape;428;p73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73"/>
          <p:cNvSpPr/>
          <p:nvPr/>
        </p:nvSpPr>
        <p:spPr>
          <a:xfrm>
            <a:off x="4343766" y="488700"/>
            <a:ext cx="376200" cy="374760"/>
          </a:xfrm>
          <a:custGeom>
            <a:rect b="b" l="l" r="r" t="t"/>
            <a:pathLst>
              <a:path extrusionOk="0" h="17228" w="17301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30" name="Google Shape;430;p73"/>
          <p:cNvPicPr preferRelativeResize="0"/>
          <p:nvPr/>
        </p:nvPicPr>
        <p:blipFill rotWithShape="1">
          <a:blip r:embed="rId3">
            <a:alphaModFix/>
          </a:blip>
          <a:srcRect b="13650" l="20734" r="32460" t="23458"/>
          <a:stretch/>
        </p:blipFill>
        <p:spPr>
          <a:xfrm>
            <a:off x="2391862" y="1598194"/>
            <a:ext cx="4280008" cy="3234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4"/>
          <p:cNvSpPr/>
          <p:nvPr/>
        </p:nvSpPr>
        <p:spPr>
          <a:xfrm>
            <a:off x="2564056" y="132577"/>
            <a:ext cx="786960" cy="803520"/>
          </a:xfrm>
          <a:custGeom>
            <a:rect b="b" l="l" r="r" t="t"/>
            <a:pathLst>
              <a:path extrusionOk="0" h="69056" w="67641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36" name="Google Shape;436;p74"/>
          <p:cNvSpPr/>
          <p:nvPr/>
        </p:nvSpPr>
        <p:spPr>
          <a:xfrm>
            <a:off x="4297680" y="4833000"/>
            <a:ext cx="546840" cy="308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000" strike="noStrik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‹#›</a:t>
            </a:fld>
            <a:endParaRPr b="0" sz="10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74"/>
          <p:cNvSpPr/>
          <p:nvPr/>
        </p:nvSpPr>
        <p:spPr>
          <a:xfrm>
            <a:off x="2747656" y="335797"/>
            <a:ext cx="419760" cy="397080"/>
          </a:xfrm>
          <a:custGeom>
            <a:rect b="b" l="l" r="r" t="t"/>
            <a:pathLst>
              <a:path extrusionOk="0" h="18251" w="19297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38" name="Google Shape;438;p74"/>
          <p:cNvSpPr txBox="1"/>
          <p:nvPr/>
        </p:nvSpPr>
        <p:spPr>
          <a:xfrm>
            <a:off x="3380902" y="341181"/>
            <a:ext cx="238039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Circuit Simulation</a:t>
            </a:r>
            <a:endParaRPr/>
          </a:p>
        </p:txBody>
      </p:sp>
      <p:pic>
        <p:nvPicPr>
          <p:cNvPr id="439" name="Google Shape;439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938355"/>
            <a:ext cx="9144000" cy="38946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4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D1D8DF"/>
      </a:dk2>
      <a:lt2>
        <a:srgbClr val="4F565C"/>
      </a:lt2>
      <a:accent1>
        <a:srgbClr val="71AEF0"/>
      </a:accent1>
      <a:accent2>
        <a:srgbClr val="88E6DC"/>
      </a:accent2>
      <a:accent3>
        <a:srgbClr val="A6D145"/>
      </a:accent3>
      <a:accent4>
        <a:srgbClr val="FFE000"/>
      </a:accent4>
      <a:accent5>
        <a:srgbClr val="FC765C"/>
      </a:accent5>
      <a:accent6>
        <a:srgbClr val="A693C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D1D8DF"/>
      </a:dk2>
      <a:lt2>
        <a:srgbClr val="4F565C"/>
      </a:lt2>
      <a:accent1>
        <a:srgbClr val="71AEF0"/>
      </a:accent1>
      <a:accent2>
        <a:srgbClr val="88E6DC"/>
      </a:accent2>
      <a:accent3>
        <a:srgbClr val="A6D145"/>
      </a:accent3>
      <a:accent4>
        <a:srgbClr val="FFE000"/>
      </a:accent4>
      <a:accent5>
        <a:srgbClr val="FC765C"/>
      </a:accent5>
      <a:accent6>
        <a:srgbClr val="A693C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D1D8DF"/>
      </a:dk2>
      <a:lt2>
        <a:srgbClr val="4F565C"/>
      </a:lt2>
      <a:accent1>
        <a:srgbClr val="71AEF0"/>
      </a:accent1>
      <a:accent2>
        <a:srgbClr val="88E6DC"/>
      </a:accent2>
      <a:accent3>
        <a:srgbClr val="A6D145"/>
      </a:accent3>
      <a:accent4>
        <a:srgbClr val="FFE000"/>
      </a:accent4>
      <a:accent5>
        <a:srgbClr val="FC765C"/>
      </a:accent5>
      <a:accent6>
        <a:srgbClr val="A693C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D1D8DF"/>
      </a:dk2>
      <a:lt2>
        <a:srgbClr val="4F565C"/>
      </a:lt2>
      <a:accent1>
        <a:srgbClr val="71AEF0"/>
      </a:accent1>
      <a:accent2>
        <a:srgbClr val="88E6DC"/>
      </a:accent2>
      <a:accent3>
        <a:srgbClr val="A6D145"/>
      </a:accent3>
      <a:accent4>
        <a:srgbClr val="FFE000"/>
      </a:accent4>
      <a:accent5>
        <a:srgbClr val="FC765C"/>
      </a:accent5>
      <a:accent6>
        <a:srgbClr val="A693C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D1D8DF"/>
      </a:dk2>
      <a:lt2>
        <a:srgbClr val="4F565C"/>
      </a:lt2>
      <a:accent1>
        <a:srgbClr val="71AEF0"/>
      </a:accent1>
      <a:accent2>
        <a:srgbClr val="88E6DC"/>
      </a:accent2>
      <a:accent3>
        <a:srgbClr val="A6D145"/>
      </a:accent3>
      <a:accent4>
        <a:srgbClr val="FFE000"/>
      </a:accent4>
      <a:accent5>
        <a:srgbClr val="FC765C"/>
      </a:accent5>
      <a:accent6>
        <a:srgbClr val="A693C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